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  <p:sldMasterId id="2147483684" r:id="rId2"/>
    <p:sldMasterId id="2147483688" r:id="rId3"/>
    <p:sldMasterId id="2147483690" r:id="rId4"/>
    <p:sldMasterId id="2147483692" r:id="rId5"/>
    <p:sldMasterId id="2147483686" r:id="rId6"/>
  </p:sldMasterIdLst>
  <p:notesMasterIdLst>
    <p:notesMasterId r:id="rId21"/>
  </p:notesMasterIdLst>
  <p:handoutMasterIdLst>
    <p:handoutMasterId r:id="rId22"/>
  </p:handoutMasterIdLst>
  <p:sldIdLst>
    <p:sldId id="256" r:id="rId7"/>
    <p:sldId id="261" r:id="rId8"/>
    <p:sldId id="273" r:id="rId9"/>
    <p:sldId id="265" r:id="rId10"/>
    <p:sldId id="263" r:id="rId11"/>
    <p:sldId id="266" r:id="rId12"/>
    <p:sldId id="274" r:id="rId13"/>
    <p:sldId id="267" r:id="rId14"/>
    <p:sldId id="268" r:id="rId15"/>
    <p:sldId id="269" r:id="rId16"/>
    <p:sldId id="277" r:id="rId17"/>
    <p:sldId id="278" r:id="rId18"/>
    <p:sldId id="279" r:id="rId19"/>
    <p:sldId id="262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527" userDrawn="1">
          <p15:clr>
            <a:srgbClr val="A4A3A4"/>
          </p15:clr>
        </p15:guide>
        <p15:guide id="3" pos="7673" userDrawn="1">
          <p15:clr>
            <a:srgbClr val="A4A3A4"/>
          </p15:clr>
        </p15:guide>
        <p15:guide id="4" pos="4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7"/>
    <p:restoredTop sz="77483"/>
  </p:normalViewPr>
  <p:slideViewPr>
    <p:cSldViewPr snapToGrid="0" snapToObjects="1">
      <p:cViewPr varScale="1">
        <p:scale>
          <a:sx n="97" d="100"/>
          <a:sy n="97" d="100"/>
        </p:scale>
        <p:origin x="1960" y="200"/>
      </p:cViewPr>
      <p:guideLst>
        <p:guide orient="horz" pos="2160"/>
        <p:guide pos="1527"/>
        <p:guide pos="7673"/>
        <p:guide pos="452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48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2A35D53-822C-C44E-9754-F81485DC40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325D831-27B0-4447-8153-22A3CEA9A9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BB602-263A-E14E-9CE7-856C71FA0682}" type="datetimeFigureOut">
              <a:rPr lang="es-ES" smtClean="0"/>
              <a:t>19/11/21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FA5149-480B-C440-8CAB-CBF84654D9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39343A-8312-5142-A9D8-A8EC070B6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D5731-028E-3C46-B864-E81798E823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58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AF97-FB90-0D45-B5C1-E0CE75B00D34}" type="datetimeFigureOut">
              <a:rPr lang="es-ES" smtClean="0"/>
              <a:t>19/11/21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4288-3739-E649-A236-466707A148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248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827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519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545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7190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175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56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922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473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68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349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954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20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48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ítulo 20">
            <a:extLst>
              <a:ext uri="{FF2B5EF4-FFF2-40B4-BE49-F238E27FC236}">
                <a16:creationId xmlns:a16="http://schemas.microsoft.com/office/drawing/2014/main" id="{5BB0F8A3-9264-8745-BD61-E19831AD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1806574"/>
            <a:ext cx="6781800" cy="150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635FB30E-F648-BB4B-AF16-C23AFA44A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733800"/>
            <a:ext cx="6705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s-ES_tradnl" sz="3000">
                <a:latin typeface="Helvetica" pitchFamily="2" charset="0"/>
              </a:defRPr>
            </a:lvl1pPr>
          </a:lstStyle>
          <a:p>
            <a:pPr lvl="0"/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03B6120-93EC-B248-97D4-7CD5107D3AB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76600" y="5578416"/>
            <a:ext cx="6629400" cy="109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>
              <a:buNone/>
              <a:defRPr lang="es-ES_tradnl" sz="180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57150" lvl="0" indent="-285750">
              <a:spcBef>
                <a:spcPct val="20000"/>
              </a:spcBef>
            </a:pPr>
            <a:r>
              <a:rPr lang="es-ES" dirty="0"/>
              <a:t>Editar los estilos de texto del patrón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021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A346-1431-F14E-A711-3B213D8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792" y="252585"/>
            <a:ext cx="8400505" cy="464867"/>
          </a:xfrm>
          <a:prstGeom prst="rect">
            <a:avLst/>
          </a:prstGeom>
        </p:spPr>
        <p:txBody>
          <a:bodyPr anchor="ctr"/>
          <a:lstStyle>
            <a:lvl1pPr algn="r">
              <a:defRPr sz="2400" b="0" i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11B90-BE13-9F48-9D84-7B86014EF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58791" y="987425"/>
            <a:ext cx="9073133" cy="5223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" pitchFamily="2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GB" noProof="0"/>
              <a:t>Editar los estilos de texto del patrón
Segundo nivel
Tercer nivel
Cuarto nivel
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4B9181-4C4B-B641-8069-9619CFB6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679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A346-1431-F14E-A711-3B213D8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792" y="252585"/>
            <a:ext cx="8400505" cy="464867"/>
          </a:xfrm>
          <a:prstGeom prst="rect">
            <a:avLst/>
          </a:prstGeom>
        </p:spPr>
        <p:txBody>
          <a:bodyPr anchor="ctr"/>
          <a:lstStyle>
            <a:lvl1pPr algn="r">
              <a:defRPr sz="2400" b="0" i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11B90-BE13-9F48-9D84-7B86014EF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58791" y="987425"/>
            <a:ext cx="9073133" cy="5223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" pitchFamily="2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GB" noProof="0"/>
              <a:t>Editar los estilos de texto del patrón
Segundo nivel
Tercer nivel
Cuarto nivel
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4B9181-4C4B-B641-8069-9619CFB6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233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A346-1431-F14E-A711-3B213D8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792" y="252585"/>
            <a:ext cx="8400505" cy="464867"/>
          </a:xfrm>
          <a:prstGeom prst="rect">
            <a:avLst/>
          </a:prstGeom>
        </p:spPr>
        <p:txBody>
          <a:bodyPr anchor="ctr"/>
          <a:lstStyle>
            <a:lvl1pPr algn="r">
              <a:defRPr sz="2400" b="0" i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11B90-BE13-9F48-9D84-7B86014EF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58791" y="987425"/>
            <a:ext cx="9073133" cy="5223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" pitchFamily="2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GB" noProof="0"/>
              <a:t>Editar los estilos de texto del patrón
Segundo nivel
Tercer nivel
Cuarto nivel
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4B9181-4C4B-B641-8069-9619CFB6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13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A346-1431-F14E-A711-3B213D8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792" y="252585"/>
            <a:ext cx="8400505" cy="464867"/>
          </a:xfrm>
          <a:prstGeom prst="rect">
            <a:avLst/>
          </a:prstGeom>
        </p:spPr>
        <p:txBody>
          <a:bodyPr anchor="ctr"/>
          <a:lstStyle>
            <a:lvl1pPr algn="r">
              <a:defRPr sz="2400" b="0" i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11B90-BE13-9F48-9D84-7B86014EF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58791" y="987425"/>
            <a:ext cx="9073133" cy="5223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" pitchFamily="2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GB" noProof="0"/>
              <a:t>Editar los estilos de texto del patrón
Segundo nivel
Tercer nivel
Cuarto nivel
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4B9181-4C4B-B641-8069-9619CFB6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189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ítulo 20">
            <a:extLst>
              <a:ext uri="{FF2B5EF4-FFF2-40B4-BE49-F238E27FC236}">
                <a16:creationId xmlns:a16="http://schemas.microsoft.com/office/drawing/2014/main" id="{5BB0F8A3-9264-8745-BD61-E19831AD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1806574"/>
            <a:ext cx="6781800" cy="150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635FB30E-F648-BB4B-AF16-C23AFA44A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733800"/>
            <a:ext cx="6705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s-ES_tradnl" sz="30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03B6120-93EC-B248-97D4-7CD5107D3AB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76600" y="5578416"/>
            <a:ext cx="6629400" cy="109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>
              <a:buNone/>
              <a:defRPr lang="es-ES_tradnl" sz="180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57150" lvl="0" indent="-285750">
              <a:spcBef>
                <a:spcPct val="20000"/>
              </a:spcBef>
            </a:pPr>
            <a:r>
              <a:rPr lang="es-ES" dirty="0"/>
              <a:t>Editar los estilos de texto del patrón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7014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.xml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2.xml"/><Relationship Id="rId9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.xml"/><Relationship Id="rId7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6.xml"/><Relationship Id="rId9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.xml"/><Relationship Id="rId7" Type="http://schemas.openxmlformats.org/officeDocument/2006/relationships/image" Target="../media/image8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8.xml"/><Relationship Id="rId9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2233FBA-3288-CF43-868B-A7E6704A3E7A}"/>
              </a:ext>
            </a:extLst>
          </p:cNvPr>
          <p:cNvCxnSpPr>
            <a:cxnSpLocks/>
            <a:stCxn id="3" idx="1"/>
          </p:cNvCxnSpPr>
          <p:nvPr userDrawn="1"/>
        </p:nvCxnSpPr>
        <p:spPr>
          <a:xfrm flipH="1">
            <a:off x="305219" y="3429000"/>
            <a:ext cx="2127738" cy="0"/>
          </a:xfrm>
          <a:prstGeom prst="line">
            <a:avLst/>
          </a:prstGeom>
          <a:ln>
            <a:solidFill>
              <a:srgbClr val="F573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0814D3C7-508F-F84D-AC87-11AA069B78E4}"/>
              </a:ext>
            </a:extLst>
          </p:cNvPr>
          <p:cNvSpPr/>
          <p:nvPr userDrawn="1"/>
        </p:nvSpPr>
        <p:spPr>
          <a:xfrm>
            <a:off x="2432957" y="0"/>
            <a:ext cx="9759043" cy="6858000"/>
          </a:xfrm>
          <a:prstGeom prst="rect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B1B1970-0692-3F4B-A9FC-C664D18FA464}"/>
              </a:ext>
            </a:extLst>
          </p:cNvPr>
          <p:cNvCxnSpPr>
            <a:stCxn id="3" idx="1"/>
          </p:cNvCxnSpPr>
          <p:nvPr userDrawn="1"/>
        </p:nvCxnSpPr>
        <p:spPr>
          <a:xfrm flipV="1">
            <a:off x="2432957" y="3412671"/>
            <a:ext cx="7494814" cy="163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F8022EFB-2ED1-9D44-AE5F-343852796D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534" y="318573"/>
            <a:ext cx="1224000" cy="540652"/>
          </a:xfrm>
          <a:prstGeom prst="rect">
            <a:avLst/>
          </a:prstGeom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598C4022-6DCE-D441-89A5-F603213CEF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00" y="63385"/>
            <a:ext cx="696612" cy="10510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40B0D6-0FFD-CB4F-96DE-EF3670D04C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96" y="3412671"/>
            <a:ext cx="2442392" cy="862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779D6F-AC09-9644-BF3C-34BCD2FD533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252" y="1229983"/>
            <a:ext cx="839107" cy="8436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503717D-BCF7-774B-8C27-D8A12564090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6490" y="1423216"/>
            <a:ext cx="1181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000" kern="1200" smtClean="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77C81BA-4908-884D-BCE1-1D009B16C2D7}"/>
              </a:ext>
            </a:extLst>
          </p:cNvPr>
          <p:cNvSpPr/>
          <p:nvPr userDrawn="1"/>
        </p:nvSpPr>
        <p:spPr>
          <a:xfrm>
            <a:off x="2286000" y="6423660"/>
            <a:ext cx="9906000" cy="434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49F8248D-EAEC-B143-B4E7-500D4F78513C}"/>
              </a:ext>
            </a:extLst>
          </p:cNvPr>
          <p:cNvCxnSpPr>
            <a:cxnSpLocks/>
          </p:cNvCxnSpPr>
          <p:nvPr userDrawn="1"/>
        </p:nvCxnSpPr>
        <p:spPr>
          <a:xfrm>
            <a:off x="2286000" y="6383973"/>
            <a:ext cx="9906000" cy="0"/>
          </a:xfrm>
          <a:prstGeom prst="line">
            <a:avLst/>
          </a:prstGeom>
          <a:ln w="76200" cap="flat" cmpd="sng" algn="ctr">
            <a:solidFill>
              <a:srgbClr val="F5731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43537B3-D791-FE4D-AEA6-59763729D5BA}"/>
              </a:ext>
            </a:extLst>
          </p:cNvPr>
          <p:cNvSpPr/>
          <p:nvPr userDrawn="1"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rgbClr val="F4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F87ED26-D114-F44B-93C6-A318D531A9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318763"/>
              </p:ext>
            </p:extLst>
          </p:nvPr>
        </p:nvGraphicFramePr>
        <p:xfrm>
          <a:off x="0" y="2515110"/>
          <a:ext cx="2447788" cy="222422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447788">
                  <a:extLst>
                    <a:ext uri="{9D8B030D-6E8A-4147-A177-3AD203B41FA5}">
                      <a16:colId xmlns:a16="http://schemas.microsoft.com/office/drawing/2014/main" val="1035837077"/>
                    </a:ext>
                  </a:extLst>
                </a:gridCol>
              </a:tblGrid>
              <a:tr h="556056">
                <a:tc>
                  <a:txBody>
                    <a:bodyPr/>
                    <a:lstStyle/>
                    <a:p>
                      <a:r>
                        <a:rPr lang="en-GB" sz="1400" b="1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Helvetica" pitchFamily="2" charset="0"/>
                          <a:cs typeface="Arial" panose="020B0604020202020204" pitchFamily="34" charset="0"/>
                        </a:rPr>
                        <a:t>Introduction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65324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Unit cell design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92061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4710825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Conclusions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873313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3A772-3C9F-B544-9C38-B9DBB4BC5A7C}"/>
              </a:ext>
            </a:extLst>
          </p:cNvPr>
          <p:cNvCxnSpPr>
            <a:cxnSpLocks/>
          </p:cNvCxnSpPr>
          <p:nvPr userDrawn="1"/>
        </p:nvCxnSpPr>
        <p:spPr>
          <a:xfrm>
            <a:off x="2438400" y="762000"/>
            <a:ext cx="8991600" cy="0"/>
          </a:xfrm>
          <a:prstGeom prst="line">
            <a:avLst/>
          </a:prstGeom>
          <a:ln w="50800" cap="flat">
            <a:solidFill>
              <a:srgbClr val="F5731F"/>
            </a:solidFill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9B0BF14-62ED-8444-A24A-18AA3C913913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775624" y="6496517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C6E608EA-1B3E-394F-9EDC-610C5C803724}"/>
              </a:ext>
            </a:extLst>
          </p:cNvPr>
          <p:cNvSpPr/>
          <p:nvPr userDrawn="1"/>
        </p:nvSpPr>
        <p:spPr>
          <a:xfrm rot="10800000">
            <a:off x="11430000" y="6496516"/>
            <a:ext cx="762000" cy="291381"/>
          </a:xfrm>
          <a:prstGeom prst="homePlat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375A408-4101-CF4B-A8DF-654C4B019F3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4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algn="ctr"/>
              <a:t>‹Nº›</a:t>
            </a:fld>
            <a:endParaRPr lang="es-ES_tradnl" sz="14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8" name="Triángulo 37">
            <a:extLst>
              <a:ext uri="{FF2B5EF4-FFF2-40B4-BE49-F238E27FC236}">
                <a16:creationId xmlns:a16="http://schemas.microsoft.com/office/drawing/2014/main" id="{3644F0E1-6B3B-AF4A-9EA7-CEF4D92232E9}"/>
              </a:ext>
            </a:extLst>
          </p:cNvPr>
          <p:cNvSpPr/>
          <p:nvPr userDrawn="1"/>
        </p:nvSpPr>
        <p:spPr>
          <a:xfrm rot="5400000">
            <a:off x="2312443" y="683909"/>
            <a:ext cx="381000" cy="155210"/>
          </a:xfrm>
          <a:prstGeom prst="triangl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5731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964E2D-F9AE-AA40-BA02-E7E8D2FB7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6349" y="6496516"/>
            <a:ext cx="8796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s-ES_tradnl" sz="1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Perfect broadband sound absorber metamaterial for noise reduction in a rocket launch. Requena-Plens et al., 2021</a:t>
            </a:r>
            <a:endParaRPr lang="es-ES" dirty="0">
              <a:latin typeface="Helvetica Light" panose="020B0403020202020204" pitchFamily="34" charset="0"/>
            </a:endParaRPr>
          </a:p>
        </p:txBody>
      </p:sp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B2273A5-95A5-7543-8B5B-F5E0F00633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59" y="205944"/>
            <a:ext cx="862560" cy="381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DB652575-5A43-C940-9F91-32D6D012D82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3" y="210098"/>
            <a:ext cx="471678" cy="71165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C66B79-F50D-BD4D-82FE-E1D0C944A1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12" y="6230444"/>
            <a:ext cx="1604908" cy="566929"/>
          </a:xfrm>
          <a:prstGeom prst="rect">
            <a:avLst/>
          </a:prstGeom>
        </p:spPr>
      </p:pic>
      <p:sp>
        <p:nvSpPr>
          <p:cNvPr id="10" name="Triángulo 9">
            <a:extLst>
              <a:ext uri="{FF2B5EF4-FFF2-40B4-BE49-F238E27FC236}">
                <a16:creationId xmlns:a16="http://schemas.microsoft.com/office/drawing/2014/main" id="{09F8AB55-906D-BB4C-A25D-7BCCE8EBA68F}"/>
              </a:ext>
            </a:extLst>
          </p:cNvPr>
          <p:cNvSpPr/>
          <p:nvPr userDrawn="1"/>
        </p:nvSpPr>
        <p:spPr>
          <a:xfrm rot="16200000">
            <a:off x="2179683" y="2711209"/>
            <a:ext cx="381000" cy="1552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128716-121E-4C4F-8802-D4EB588F634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713635" y="235868"/>
            <a:ext cx="656548" cy="66011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E18DE35-838B-CE4B-8176-08DB03CC6B8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8744" y="638139"/>
            <a:ext cx="996808" cy="3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5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77C81BA-4908-884D-BCE1-1D009B16C2D7}"/>
              </a:ext>
            </a:extLst>
          </p:cNvPr>
          <p:cNvSpPr/>
          <p:nvPr userDrawn="1"/>
        </p:nvSpPr>
        <p:spPr>
          <a:xfrm>
            <a:off x="2286000" y="6423660"/>
            <a:ext cx="9906000" cy="434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49F8248D-EAEC-B143-B4E7-500D4F78513C}"/>
              </a:ext>
            </a:extLst>
          </p:cNvPr>
          <p:cNvCxnSpPr>
            <a:cxnSpLocks/>
          </p:cNvCxnSpPr>
          <p:nvPr userDrawn="1"/>
        </p:nvCxnSpPr>
        <p:spPr>
          <a:xfrm>
            <a:off x="2286000" y="6383973"/>
            <a:ext cx="9906000" cy="0"/>
          </a:xfrm>
          <a:prstGeom prst="line">
            <a:avLst/>
          </a:prstGeom>
          <a:ln w="76200" cap="flat" cmpd="sng" algn="ctr">
            <a:solidFill>
              <a:srgbClr val="F5731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43537B3-D791-FE4D-AEA6-59763729D5BA}"/>
              </a:ext>
            </a:extLst>
          </p:cNvPr>
          <p:cNvSpPr/>
          <p:nvPr userDrawn="1"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rgbClr val="F4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F87ED26-D114-F44B-93C6-A318D531A9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4857457"/>
              </p:ext>
            </p:extLst>
          </p:nvPr>
        </p:nvGraphicFramePr>
        <p:xfrm>
          <a:off x="0" y="2515110"/>
          <a:ext cx="2447788" cy="222422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447788">
                  <a:extLst>
                    <a:ext uri="{9D8B030D-6E8A-4147-A177-3AD203B41FA5}">
                      <a16:colId xmlns:a16="http://schemas.microsoft.com/office/drawing/2014/main" val="1035837077"/>
                    </a:ext>
                  </a:extLst>
                </a:gridCol>
              </a:tblGrid>
              <a:tr h="556056">
                <a:tc>
                  <a:txBody>
                    <a:bodyPr/>
                    <a:lstStyle/>
                    <a:p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73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65324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Unit</a:t>
                      </a:r>
                      <a:r>
                        <a:rPr lang="en-GB" sz="14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b="1" kern="12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cell design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2061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4710825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Conclusions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873313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3A772-3C9F-B544-9C38-B9DBB4BC5A7C}"/>
              </a:ext>
            </a:extLst>
          </p:cNvPr>
          <p:cNvCxnSpPr>
            <a:cxnSpLocks/>
          </p:cNvCxnSpPr>
          <p:nvPr userDrawn="1"/>
        </p:nvCxnSpPr>
        <p:spPr>
          <a:xfrm>
            <a:off x="2438400" y="762000"/>
            <a:ext cx="8991600" cy="0"/>
          </a:xfrm>
          <a:prstGeom prst="line">
            <a:avLst/>
          </a:prstGeom>
          <a:ln w="50800" cap="flat">
            <a:solidFill>
              <a:srgbClr val="F5731F"/>
            </a:solidFill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9B0BF14-62ED-8444-A24A-18AA3C913913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775624" y="6496517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C6E608EA-1B3E-394F-9EDC-610C5C803724}"/>
              </a:ext>
            </a:extLst>
          </p:cNvPr>
          <p:cNvSpPr/>
          <p:nvPr userDrawn="1"/>
        </p:nvSpPr>
        <p:spPr>
          <a:xfrm rot="10800000">
            <a:off x="11430000" y="6496516"/>
            <a:ext cx="762000" cy="291381"/>
          </a:xfrm>
          <a:prstGeom prst="homePlat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375A408-4101-CF4B-A8DF-654C4B019F3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4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algn="ctr"/>
              <a:t>‹Nº›</a:t>
            </a:fld>
            <a:endParaRPr lang="es-ES_tradnl" sz="14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8" name="Triángulo 37">
            <a:extLst>
              <a:ext uri="{FF2B5EF4-FFF2-40B4-BE49-F238E27FC236}">
                <a16:creationId xmlns:a16="http://schemas.microsoft.com/office/drawing/2014/main" id="{3644F0E1-6B3B-AF4A-9EA7-CEF4D92232E9}"/>
              </a:ext>
            </a:extLst>
          </p:cNvPr>
          <p:cNvSpPr/>
          <p:nvPr userDrawn="1"/>
        </p:nvSpPr>
        <p:spPr>
          <a:xfrm rot="5400000">
            <a:off x="2312443" y="683909"/>
            <a:ext cx="381000" cy="155210"/>
          </a:xfrm>
          <a:prstGeom prst="triangl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5731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964E2D-F9AE-AA40-BA02-E7E8D2FB7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6349" y="6496516"/>
            <a:ext cx="8796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s-ES_tradnl" sz="1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Perfect broadband sound absorber metamaterial for noise reduction in a rocket launch. Requena-Plens et al., 2021</a:t>
            </a:r>
            <a:endParaRPr lang="es-ES" dirty="0">
              <a:latin typeface="Helvetica Light" panose="020B0403020202020204" pitchFamily="34" charset="0"/>
            </a:endParaRPr>
          </a:p>
        </p:txBody>
      </p:sp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B2273A5-95A5-7543-8B5B-F5E0F00633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59" y="205944"/>
            <a:ext cx="862560" cy="381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DB652575-5A43-C940-9F91-32D6D012D82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3" y="210098"/>
            <a:ext cx="471678" cy="71165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C66B79-F50D-BD4D-82FE-E1D0C944A1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12" y="6230444"/>
            <a:ext cx="1604908" cy="566929"/>
          </a:xfrm>
          <a:prstGeom prst="rect">
            <a:avLst/>
          </a:prstGeom>
        </p:spPr>
      </p:pic>
      <p:sp>
        <p:nvSpPr>
          <p:cNvPr id="10" name="Triángulo 9">
            <a:extLst>
              <a:ext uri="{FF2B5EF4-FFF2-40B4-BE49-F238E27FC236}">
                <a16:creationId xmlns:a16="http://schemas.microsoft.com/office/drawing/2014/main" id="{09F8AB55-906D-BB4C-A25D-7BCCE8EBA68F}"/>
              </a:ext>
            </a:extLst>
          </p:cNvPr>
          <p:cNvSpPr/>
          <p:nvPr userDrawn="1"/>
        </p:nvSpPr>
        <p:spPr>
          <a:xfrm rot="16200000">
            <a:off x="2179683" y="3278994"/>
            <a:ext cx="381000" cy="1552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128716-121E-4C4F-8802-D4EB588F634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713635" y="235868"/>
            <a:ext cx="656548" cy="66011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E18DE35-838B-CE4B-8176-08DB03CC6B8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8744" y="638139"/>
            <a:ext cx="996808" cy="3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2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77C81BA-4908-884D-BCE1-1D009B16C2D7}"/>
              </a:ext>
            </a:extLst>
          </p:cNvPr>
          <p:cNvSpPr/>
          <p:nvPr userDrawn="1"/>
        </p:nvSpPr>
        <p:spPr>
          <a:xfrm>
            <a:off x="2286000" y="6423660"/>
            <a:ext cx="9906000" cy="434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49F8248D-EAEC-B143-B4E7-500D4F78513C}"/>
              </a:ext>
            </a:extLst>
          </p:cNvPr>
          <p:cNvCxnSpPr>
            <a:cxnSpLocks/>
          </p:cNvCxnSpPr>
          <p:nvPr userDrawn="1"/>
        </p:nvCxnSpPr>
        <p:spPr>
          <a:xfrm>
            <a:off x="2286000" y="6383973"/>
            <a:ext cx="9906000" cy="0"/>
          </a:xfrm>
          <a:prstGeom prst="line">
            <a:avLst/>
          </a:prstGeom>
          <a:ln w="76200" cap="flat" cmpd="sng" algn="ctr">
            <a:solidFill>
              <a:srgbClr val="F5731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43537B3-D791-FE4D-AEA6-59763729D5BA}"/>
              </a:ext>
            </a:extLst>
          </p:cNvPr>
          <p:cNvSpPr/>
          <p:nvPr userDrawn="1"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rgbClr val="F4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F87ED26-D114-F44B-93C6-A318D531A9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5112155"/>
              </p:ext>
            </p:extLst>
          </p:nvPr>
        </p:nvGraphicFramePr>
        <p:xfrm>
          <a:off x="0" y="2515110"/>
          <a:ext cx="2447788" cy="222422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447788">
                  <a:extLst>
                    <a:ext uri="{9D8B030D-6E8A-4147-A177-3AD203B41FA5}">
                      <a16:colId xmlns:a16="http://schemas.microsoft.com/office/drawing/2014/main" val="1035837077"/>
                    </a:ext>
                  </a:extLst>
                </a:gridCol>
              </a:tblGrid>
              <a:tr h="556056">
                <a:tc>
                  <a:txBody>
                    <a:bodyPr/>
                    <a:lstStyle/>
                    <a:p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73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65324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Unit cell design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92061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710825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Conclusions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873313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3A772-3C9F-B544-9C38-B9DBB4BC5A7C}"/>
              </a:ext>
            </a:extLst>
          </p:cNvPr>
          <p:cNvCxnSpPr>
            <a:cxnSpLocks/>
          </p:cNvCxnSpPr>
          <p:nvPr userDrawn="1"/>
        </p:nvCxnSpPr>
        <p:spPr>
          <a:xfrm>
            <a:off x="2438400" y="762000"/>
            <a:ext cx="8991600" cy="0"/>
          </a:xfrm>
          <a:prstGeom prst="line">
            <a:avLst/>
          </a:prstGeom>
          <a:ln w="50800" cap="flat">
            <a:solidFill>
              <a:srgbClr val="F5731F"/>
            </a:solidFill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9B0BF14-62ED-8444-A24A-18AA3C913913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775624" y="6496517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C6E608EA-1B3E-394F-9EDC-610C5C803724}"/>
              </a:ext>
            </a:extLst>
          </p:cNvPr>
          <p:cNvSpPr/>
          <p:nvPr userDrawn="1"/>
        </p:nvSpPr>
        <p:spPr>
          <a:xfrm rot="10800000">
            <a:off x="11430000" y="6496516"/>
            <a:ext cx="762000" cy="291381"/>
          </a:xfrm>
          <a:prstGeom prst="homePlat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375A408-4101-CF4B-A8DF-654C4B019F3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4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algn="ctr"/>
              <a:t>‹Nº›</a:t>
            </a:fld>
            <a:endParaRPr lang="es-ES_tradnl" sz="14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8" name="Triángulo 37">
            <a:extLst>
              <a:ext uri="{FF2B5EF4-FFF2-40B4-BE49-F238E27FC236}">
                <a16:creationId xmlns:a16="http://schemas.microsoft.com/office/drawing/2014/main" id="{3644F0E1-6B3B-AF4A-9EA7-CEF4D92232E9}"/>
              </a:ext>
            </a:extLst>
          </p:cNvPr>
          <p:cNvSpPr/>
          <p:nvPr userDrawn="1"/>
        </p:nvSpPr>
        <p:spPr>
          <a:xfrm rot="5400000">
            <a:off x="2312443" y="683909"/>
            <a:ext cx="381000" cy="155210"/>
          </a:xfrm>
          <a:prstGeom prst="triangl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5731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964E2D-F9AE-AA40-BA02-E7E8D2FB7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6349" y="6496516"/>
            <a:ext cx="8796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s-ES_tradnl" sz="1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Perfect broadband sound absorber metamaterial for noise reduction in a rocket launch. Requena-Plens et al., 2021</a:t>
            </a:r>
            <a:endParaRPr lang="es-ES" dirty="0">
              <a:latin typeface="Helvetica Light" panose="020B0403020202020204" pitchFamily="34" charset="0"/>
            </a:endParaRPr>
          </a:p>
        </p:txBody>
      </p:sp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B2273A5-95A5-7543-8B5B-F5E0F00633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59" y="205944"/>
            <a:ext cx="862560" cy="381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DB652575-5A43-C940-9F91-32D6D012D82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3" y="210098"/>
            <a:ext cx="471678" cy="71165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C66B79-F50D-BD4D-82FE-E1D0C944A1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12" y="6230444"/>
            <a:ext cx="1604908" cy="566929"/>
          </a:xfrm>
          <a:prstGeom prst="rect">
            <a:avLst/>
          </a:prstGeom>
        </p:spPr>
      </p:pic>
      <p:sp>
        <p:nvSpPr>
          <p:cNvPr id="10" name="Triángulo 9">
            <a:extLst>
              <a:ext uri="{FF2B5EF4-FFF2-40B4-BE49-F238E27FC236}">
                <a16:creationId xmlns:a16="http://schemas.microsoft.com/office/drawing/2014/main" id="{09F8AB55-906D-BB4C-A25D-7BCCE8EBA68F}"/>
              </a:ext>
            </a:extLst>
          </p:cNvPr>
          <p:cNvSpPr/>
          <p:nvPr userDrawn="1"/>
        </p:nvSpPr>
        <p:spPr>
          <a:xfrm rot="16200000">
            <a:off x="2179683" y="3845743"/>
            <a:ext cx="381000" cy="1552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128716-121E-4C4F-8802-D4EB588F634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713635" y="235868"/>
            <a:ext cx="656548" cy="66011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E18DE35-838B-CE4B-8176-08DB03CC6B8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8744" y="638139"/>
            <a:ext cx="996808" cy="3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4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77C81BA-4908-884D-BCE1-1D009B16C2D7}"/>
              </a:ext>
            </a:extLst>
          </p:cNvPr>
          <p:cNvSpPr/>
          <p:nvPr userDrawn="1"/>
        </p:nvSpPr>
        <p:spPr>
          <a:xfrm>
            <a:off x="2286000" y="6423660"/>
            <a:ext cx="9906000" cy="434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49F8248D-EAEC-B143-B4E7-500D4F78513C}"/>
              </a:ext>
            </a:extLst>
          </p:cNvPr>
          <p:cNvCxnSpPr>
            <a:cxnSpLocks/>
          </p:cNvCxnSpPr>
          <p:nvPr userDrawn="1"/>
        </p:nvCxnSpPr>
        <p:spPr>
          <a:xfrm>
            <a:off x="2286000" y="6383973"/>
            <a:ext cx="9906000" cy="0"/>
          </a:xfrm>
          <a:prstGeom prst="line">
            <a:avLst/>
          </a:prstGeom>
          <a:ln w="76200" cap="flat" cmpd="sng" algn="ctr">
            <a:solidFill>
              <a:srgbClr val="F5731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43537B3-D791-FE4D-AEA6-59763729D5BA}"/>
              </a:ext>
            </a:extLst>
          </p:cNvPr>
          <p:cNvSpPr/>
          <p:nvPr userDrawn="1"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rgbClr val="F4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F87ED26-D114-F44B-93C6-A318D531A9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741692"/>
              </p:ext>
            </p:extLst>
          </p:nvPr>
        </p:nvGraphicFramePr>
        <p:xfrm>
          <a:off x="0" y="2515110"/>
          <a:ext cx="2447788" cy="222422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447788">
                  <a:extLst>
                    <a:ext uri="{9D8B030D-6E8A-4147-A177-3AD203B41FA5}">
                      <a16:colId xmlns:a16="http://schemas.microsoft.com/office/drawing/2014/main" val="1035837077"/>
                    </a:ext>
                  </a:extLst>
                </a:gridCol>
              </a:tblGrid>
              <a:tr h="556056">
                <a:tc>
                  <a:txBody>
                    <a:bodyPr/>
                    <a:lstStyle/>
                    <a:p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73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65324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Unit cell design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92061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4710825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Conclusions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73313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3A772-3C9F-B544-9C38-B9DBB4BC5A7C}"/>
              </a:ext>
            </a:extLst>
          </p:cNvPr>
          <p:cNvCxnSpPr>
            <a:cxnSpLocks/>
          </p:cNvCxnSpPr>
          <p:nvPr userDrawn="1"/>
        </p:nvCxnSpPr>
        <p:spPr>
          <a:xfrm>
            <a:off x="2438400" y="762000"/>
            <a:ext cx="8991600" cy="0"/>
          </a:xfrm>
          <a:prstGeom prst="line">
            <a:avLst/>
          </a:prstGeom>
          <a:ln w="50800" cap="flat">
            <a:solidFill>
              <a:srgbClr val="F5731F"/>
            </a:solidFill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9B0BF14-62ED-8444-A24A-18AA3C913913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775624" y="6496517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C6E608EA-1B3E-394F-9EDC-610C5C803724}"/>
              </a:ext>
            </a:extLst>
          </p:cNvPr>
          <p:cNvSpPr/>
          <p:nvPr userDrawn="1"/>
        </p:nvSpPr>
        <p:spPr>
          <a:xfrm rot="10800000">
            <a:off x="11430000" y="6496516"/>
            <a:ext cx="762000" cy="291381"/>
          </a:xfrm>
          <a:prstGeom prst="homePlat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375A408-4101-CF4B-A8DF-654C4B019F3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4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algn="ctr"/>
              <a:t>‹Nº›</a:t>
            </a:fld>
            <a:endParaRPr lang="es-ES_tradnl" sz="14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8" name="Triángulo 37">
            <a:extLst>
              <a:ext uri="{FF2B5EF4-FFF2-40B4-BE49-F238E27FC236}">
                <a16:creationId xmlns:a16="http://schemas.microsoft.com/office/drawing/2014/main" id="{3644F0E1-6B3B-AF4A-9EA7-CEF4D92232E9}"/>
              </a:ext>
            </a:extLst>
          </p:cNvPr>
          <p:cNvSpPr/>
          <p:nvPr userDrawn="1"/>
        </p:nvSpPr>
        <p:spPr>
          <a:xfrm rot="5400000">
            <a:off x="2312443" y="683909"/>
            <a:ext cx="381000" cy="155210"/>
          </a:xfrm>
          <a:prstGeom prst="triangl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5731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964E2D-F9AE-AA40-BA02-E7E8D2FB7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6349" y="6496516"/>
            <a:ext cx="8796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s-ES_tradnl" sz="1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Perfect broadband sound absorber metamaterial for noise reduction in a rocket launch. Requena-Plens et al., 2021</a:t>
            </a:r>
            <a:endParaRPr lang="es-ES" dirty="0">
              <a:latin typeface="Helvetica Light" panose="020B0403020202020204" pitchFamily="34" charset="0"/>
            </a:endParaRPr>
          </a:p>
        </p:txBody>
      </p:sp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B2273A5-95A5-7543-8B5B-F5E0F00633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59" y="205944"/>
            <a:ext cx="862560" cy="381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DB652575-5A43-C940-9F91-32D6D012D82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3" y="210098"/>
            <a:ext cx="471678" cy="71165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C66B79-F50D-BD4D-82FE-E1D0C944A1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12" y="6230444"/>
            <a:ext cx="1604908" cy="566929"/>
          </a:xfrm>
          <a:prstGeom prst="rect">
            <a:avLst/>
          </a:prstGeom>
        </p:spPr>
      </p:pic>
      <p:sp>
        <p:nvSpPr>
          <p:cNvPr id="10" name="Triángulo 9">
            <a:extLst>
              <a:ext uri="{FF2B5EF4-FFF2-40B4-BE49-F238E27FC236}">
                <a16:creationId xmlns:a16="http://schemas.microsoft.com/office/drawing/2014/main" id="{09F8AB55-906D-BB4C-A25D-7BCCE8EBA68F}"/>
              </a:ext>
            </a:extLst>
          </p:cNvPr>
          <p:cNvSpPr/>
          <p:nvPr userDrawn="1"/>
        </p:nvSpPr>
        <p:spPr>
          <a:xfrm rot="16200000">
            <a:off x="2179683" y="4387609"/>
            <a:ext cx="381000" cy="1552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128716-121E-4C4F-8802-D4EB588F634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713635" y="235868"/>
            <a:ext cx="656548" cy="66011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E18DE35-838B-CE4B-8176-08DB03CC6B8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8744" y="638139"/>
            <a:ext cx="996808" cy="3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2233FBA-3288-CF43-868B-A7E6704A3E7A}"/>
              </a:ext>
            </a:extLst>
          </p:cNvPr>
          <p:cNvCxnSpPr>
            <a:cxnSpLocks/>
            <a:stCxn id="3" idx="1"/>
          </p:cNvCxnSpPr>
          <p:nvPr userDrawn="1"/>
        </p:nvCxnSpPr>
        <p:spPr>
          <a:xfrm flipH="1">
            <a:off x="305219" y="3429000"/>
            <a:ext cx="21277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0814D3C7-508F-F84D-AC87-11AA069B78E4}"/>
              </a:ext>
            </a:extLst>
          </p:cNvPr>
          <p:cNvSpPr/>
          <p:nvPr userDrawn="1"/>
        </p:nvSpPr>
        <p:spPr>
          <a:xfrm>
            <a:off x="2432957" y="0"/>
            <a:ext cx="9759043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B1B1970-0692-3F4B-A9FC-C664D18FA464}"/>
              </a:ext>
            </a:extLst>
          </p:cNvPr>
          <p:cNvCxnSpPr>
            <a:stCxn id="3" idx="1"/>
          </p:cNvCxnSpPr>
          <p:nvPr userDrawn="1"/>
        </p:nvCxnSpPr>
        <p:spPr>
          <a:xfrm flipV="1">
            <a:off x="2432957" y="3412671"/>
            <a:ext cx="7494814" cy="163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Imagen que contiene Forma&#10;&#10;Descripción generada automáticamente">
            <a:extLst>
              <a:ext uri="{FF2B5EF4-FFF2-40B4-BE49-F238E27FC236}">
                <a16:creationId xmlns:a16="http://schemas.microsoft.com/office/drawing/2014/main" id="{354669ED-B4BC-7241-8803-2206A77A03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534" y="318573"/>
            <a:ext cx="1224000" cy="540652"/>
          </a:xfrm>
          <a:prstGeom prst="rect">
            <a:avLst/>
          </a:prstGeom>
        </p:spPr>
      </p:pic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7DA2B58C-14ED-E84D-9E4D-26BA3CF56C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00" y="63385"/>
            <a:ext cx="696612" cy="10510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506B82C-A080-7F41-A63D-26D38D5D03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96" y="3412671"/>
            <a:ext cx="2442392" cy="8627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5696A0-2369-C64D-9301-C272B53BA5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252" y="1229983"/>
            <a:ext cx="839107" cy="8436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14FAEE6-E202-B145-ADC8-60FB30F0260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6490" y="1423216"/>
            <a:ext cx="1181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000" kern="1200" smtClean="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tags" Target="../tags/tag17.xml"/><Relationship Id="rId7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A269172-DF2D-8C44-BC22-33662368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129884"/>
            <a:ext cx="7638585" cy="1415574"/>
          </a:xfrm>
        </p:spPr>
        <p:txBody>
          <a:bodyPr/>
          <a:lstStyle/>
          <a:p>
            <a:r>
              <a:rPr lang="es-ES" dirty="0"/>
              <a:t>PERFECT BROADBAND SOUND ABSORBER METAMATERIAL FOR NOISE REDUCTION IN A ROCKET LAUNCH 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1C04F751-77CF-BE41-B2EE-D0C3A9F6B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545458"/>
            <a:ext cx="7426712" cy="1295400"/>
          </a:xfrm>
        </p:spPr>
        <p:txBody>
          <a:bodyPr/>
          <a:lstStyle/>
          <a:p>
            <a:pPr marL="0" indent="0">
              <a:buNone/>
            </a:pPr>
            <a:r>
              <a:rPr lang="es-ES_tradnl" altLang="es-ES" sz="2000" dirty="0"/>
              <a:t>METAMATERIAL ABSORBENTE DE BANDA ANCHA PARA LA REDUCCIÓN DE RUIDO EN EL LANZAMIENTO DE COHETE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1E92C8E-9E14-C640-BCD0-DF6A2DE4640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00400" y="4442791"/>
            <a:ext cx="8991600" cy="2415209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s-ES_tradnl" altLang="es-ES" dirty="0" err="1">
                <a:latin typeface="Helvetica Light" panose="020B0403020202020204" pitchFamily="34" charset="0"/>
              </a:rPr>
              <a:t>October</a:t>
            </a:r>
            <a:r>
              <a:rPr lang="es-ES_tradnl" altLang="es-ES" dirty="0">
                <a:latin typeface="Helvetica Light" panose="020B0403020202020204" pitchFamily="34" charset="0"/>
              </a:rPr>
              <a:t>, 2021. </a:t>
            </a:r>
          </a:p>
          <a:p>
            <a:r>
              <a:rPr lang="es-ES" dirty="0">
                <a:latin typeface="Helvetica Light" panose="020B0403020202020204" pitchFamily="34" charset="0"/>
              </a:rPr>
              <a:t>José M. Requena-Plens</a:t>
            </a:r>
            <a:r>
              <a:rPr lang="es-ES" baseline="30000" dirty="0">
                <a:latin typeface="Helvetica Light" panose="020B0403020202020204" pitchFamily="34" charset="0"/>
              </a:rPr>
              <a:t>1</a:t>
            </a:r>
            <a:r>
              <a:rPr lang="es-ES" dirty="0">
                <a:latin typeface="Helvetica Light" panose="020B0403020202020204" pitchFamily="34" charset="0"/>
              </a:rPr>
              <a:t>, Rubén Picó</a:t>
            </a:r>
            <a:r>
              <a:rPr lang="es-ES" baseline="30000" dirty="0">
                <a:latin typeface="Helvetica Light" panose="020B0403020202020204" pitchFamily="34" charset="0"/>
              </a:rPr>
              <a:t>1</a:t>
            </a:r>
            <a:r>
              <a:rPr lang="es-ES" dirty="0">
                <a:latin typeface="Helvetica Light" panose="020B0403020202020204" pitchFamily="34" charset="0"/>
              </a:rPr>
              <a:t>, Víctor J. Sánchez-Morcillo</a:t>
            </a:r>
            <a:r>
              <a:rPr lang="es-ES" baseline="30000" dirty="0">
                <a:latin typeface="Helvetica Light" panose="020B0403020202020204" pitchFamily="34" charset="0"/>
              </a:rPr>
              <a:t>1</a:t>
            </a:r>
            <a:r>
              <a:rPr lang="es-ES" dirty="0">
                <a:latin typeface="Helvetica Light" panose="020B0403020202020204" pitchFamily="34" charset="0"/>
              </a:rPr>
              <a:t>, Noé Jiménez</a:t>
            </a:r>
            <a:r>
              <a:rPr lang="es-ES" baseline="30000" dirty="0">
                <a:latin typeface="Helvetica Light" panose="020B0403020202020204" pitchFamily="34" charset="0"/>
              </a:rPr>
              <a:t>2</a:t>
            </a:r>
            <a:r>
              <a:rPr lang="es-ES" dirty="0">
                <a:latin typeface="Helvetica Light" panose="020B0403020202020204" pitchFamily="34" charset="0"/>
              </a:rPr>
              <a:t>, Alejandro Cebrecos</a:t>
            </a:r>
            <a:r>
              <a:rPr lang="es-ES" baseline="30000" dirty="0">
                <a:latin typeface="Helvetica Light" panose="020B0403020202020204" pitchFamily="34" charset="0"/>
              </a:rPr>
              <a:t>2</a:t>
            </a:r>
            <a:r>
              <a:rPr lang="es-ES" dirty="0">
                <a:latin typeface="Helvetica Light" panose="020B0403020202020204" pitchFamily="34" charset="0"/>
              </a:rPr>
              <a:t>, Mara S. Escartí-Guillem</a:t>
            </a:r>
            <a:r>
              <a:rPr lang="es-ES" baseline="30000" dirty="0">
                <a:latin typeface="Helvetica Light" panose="020B0403020202020204" pitchFamily="34" charset="0"/>
              </a:rPr>
              <a:t>3,4</a:t>
            </a:r>
            <a:endParaRPr lang="es-ES_tradnl" altLang="es-ES" sz="1000" dirty="0">
              <a:latin typeface="Helvetica Light" panose="020B0403020202020204" pitchFamily="34" charset="0"/>
            </a:endParaRPr>
          </a:p>
          <a:p>
            <a:r>
              <a:rPr lang="es-ES" sz="1300" baseline="30000" dirty="0"/>
              <a:t>1 </a:t>
            </a:r>
            <a:r>
              <a:rPr lang="es-ES" sz="1300" dirty="0"/>
              <a:t>Instituto de investigación para la Gestión Integrada de Zonas Costeras, </a:t>
            </a:r>
            <a:r>
              <a:rPr lang="es-ES" sz="1300" dirty="0" err="1"/>
              <a:t>Universitat</a:t>
            </a:r>
            <a:r>
              <a:rPr lang="es-ES" sz="1300" dirty="0"/>
              <a:t> Politècnica de </a:t>
            </a:r>
            <a:r>
              <a:rPr lang="es-ES" sz="1300" dirty="0" err="1"/>
              <a:t>València</a:t>
            </a:r>
            <a:r>
              <a:rPr lang="es-ES" sz="1300" dirty="0"/>
              <a:t>, Spain</a:t>
            </a:r>
            <a:br>
              <a:rPr lang="es-ES" sz="1300" dirty="0"/>
            </a:br>
            <a:r>
              <a:rPr lang="es-ES" sz="1300" baseline="30000" dirty="0"/>
              <a:t>2 </a:t>
            </a:r>
            <a:r>
              <a:rPr lang="es-ES" sz="1300" dirty="0"/>
              <a:t>Instituto de Instrumentación para Imagen Molecular, </a:t>
            </a:r>
            <a:r>
              <a:rPr lang="es-ES" sz="1300" dirty="0" err="1"/>
              <a:t>Universitat</a:t>
            </a:r>
            <a:r>
              <a:rPr lang="es-ES" sz="1300" dirty="0"/>
              <a:t> Politècnica de València - CSIC, València, Spain</a:t>
            </a:r>
            <a:br>
              <a:rPr lang="es-ES" sz="1300" dirty="0"/>
            </a:br>
            <a:r>
              <a:rPr lang="es-ES" sz="1300" baseline="30000" dirty="0"/>
              <a:t>3 </a:t>
            </a:r>
            <a:r>
              <a:rPr lang="es-ES" sz="1300" dirty="0"/>
              <a:t>Instituto universitario de matemática pura y aplicada, </a:t>
            </a:r>
            <a:r>
              <a:rPr lang="es-ES" sz="1300" dirty="0" err="1"/>
              <a:t>Universitat</a:t>
            </a:r>
            <a:r>
              <a:rPr lang="es-ES" sz="1300" dirty="0"/>
              <a:t> Politècnica de València, València, </a:t>
            </a:r>
            <a:r>
              <a:rPr lang="es-ES" sz="1300" dirty="0" err="1"/>
              <a:t>Spain</a:t>
            </a:r>
            <a:br>
              <a:rPr lang="es-ES" sz="1300" dirty="0"/>
            </a:br>
            <a:r>
              <a:rPr lang="es-ES" sz="1300" baseline="30000" dirty="0"/>
              <a:t>4 </a:t>
            </a:r>
            <a:r>
              <a:rPr lang="es-ES" sz="1300" dirty="0" err="1"/>
              <a:t>Comet</a:t>
            </a:r>
            <a:r>
              <a:rPr lang="es-ES" sz="1300" dirty="0"/>
              <a:t> Ingeniería, Convento Carmelitas 2, 46010, València, Spain. </a:t>
            </a: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0904919C-B842-944A-9155-6346005D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0" y="5393528"/>
            <a:ext cx="1237785" cy="237161"/>
          </a:xfrm>
          <a:prstGeom prst="rect">
            <a:avLst/>
          </a:prstGeom>
        </p:spPr>
      </p:pic>
      <p:pic>
        <p:nvPicPr>
          <p:cNvPr id="6" name="Imagen 5" descr="Forma&#10;&#10;Descripción generada automáticamente con confianza media">
            <a:extLst>
              <a:ext uri="{FF2B5EF4-FFF2-40B4-BE49-F238E27FC236}">
                <a16:creationId xmlns:a16="http://schemas.microsoft.com/office/drawing/2014/main" id="{929677C8-652C-6648-8A10-D8296A82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6" y="4402792"/>
            <a:ext cx="1025913" cy="367100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78396737-D6BD-8E46-9088-D9A1C9D13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2" y="4840858"/>
            <a:ext cx="1025913" cy="424516"/>
          </a:xfrm>
          <a:prstGeom prst="rect">
            <a:avLst/>
          </a:prstGeom>
        </p:spPr>
      </p:pic>
      <p:pic>
        <p:nvPicPr>
          <p:cNvPr id="14" name="Imagen 13" descr="Forma&#10;&#10;Descripción generada automáticamente con confianza media">
            <a:extLst>
              <a:ext uri="{FF2B5EF4-FFF2-40B4-BE49-F238E27FC236}">
                <a16:creationId xmlns:a16="http://schemas.microsoft.com/office/drawing/2014/main" id="{488A41EE-5C9D-8E4B-9187-9CA3A8F84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99" y="5796250"/>
            <a:ext cx="1257145" cy="3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Manufacture of prototypes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Experimental prototype</a:t>
            </a:r>
          </a:p>
          <a:p>
            <a:endParaRPr lang="en-GB" dirty="0"/>
          </a:p>
          <a:p>
            <a:endParaRPr lang="es-ES" dirty="0"/>
          </a:p>
          <a:p>
            <a:endParaRPr lang="es-ES" dirty="0"/>
          </a:p>
          <a:p>
            <a:endParaRPr lang="en-GB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05603EA5-C89E-CC46-95A3-056932BBA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349" y="4307551"/>
            <a:ext cx="4270476" cy="1903468"/>
          </a:xfrm>
          <a:prstGeom prst="rect">
            <a:avLst/>
          </a:prstGeom>
        </p:spPr>
      </p:pic>
      <p:pic>
        <p:nvPicPr>
          <p:cNvPr id="6" name="Imagen 5" descr="Imagen que contiene interior, tabla, pastel, cumpleaños&#10;&#10;Descripción generada automáticamente">
            <a:extLst>
              <a:ext uri="{FF2B5EF4-FFF2-40B4-BE49-F238E27FC236}">
                <a16:creationId xmlns:a16="http://schemas.microsoft.com/office/drawing/2014/main" id="{79A05EA8-82B4-C145-9245-C49B65576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688" y="1848613"/>
            <a:ext cx="1911798" cy="1903468"/>
          </a:xfrm>
          <a:prstGeom prst="rect">
            <a:avLst/>
          </a:prstGeom>
        </p:spPr>
      </p:pic>
      <p:pic>
        <p:nvPicPr>
          <p:cNvPr id="13" name="Imagen 12" descr="Imagen que contiene ventana, aparato, gato, frente&#10;&#10;Descripción generada automáticamente">
            <a:extLst>
              <a:ext uri="{FF2B5EF4-FFF2-40B4-BE49-F238E27FC236}">
                <a16:creationId xmlns:a16="http://schemas.microsoft.com/office/drawing/2014/main" id="{ADE55D3B-5D36-B64A-A9AE-01CE47A17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358765" y="812609"/>
            <a:ext cx="2348888" cy="297680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CA45F4A-A0FE-FD4F-BFDA-1125B0A19830}"/>
              </a:ext>
            </a:extLst>
          </p:cNvPr>
          <p:cNvSpPr txBox="1"/>
          <p:nvPr/>
        </p:nvSpPr>
        <p:spPr>
          <a:xfrm>
            <a:off x="2658790" y="1458257"/>
            <a:ext cx="4097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Helvetica" pitchFamily="2" charset="0"/>
              </a:rPr>
              <a:t>Made with ABS with plastic injection </a:t>
            </a:r>
            <a:r>
              <a:rPr lang="en-GB" sz="1400" dirty="0" err="1">
                <a:latin typeface="Helvetica" pitchFamily="2" charset="0"/>
              </a:rPr>
              <a:t>mold</a:t>
            </a:r>
            <a:endParaRPr lang="en-GB" sz="1400" dirty="0">
              <a:latin typeface="Helvetica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0CD07E-C829-5742-8B59-70C5C1FA7911}"/>
              </a:ext>
            </a:extLst>
          </p:cNvPr>
          <p:cNvSpPr txBox="1"/>
          <p:nvPr/>
        </p:nvSpPr>
        <p:spPr>
          <a:xfrm>
            <a:off x="2719019" y="4037578"/>
            <a:ext cx="4097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Helvetica" pitchFamily="2" charset="0"/>
              </a:rPr>
              <a:t>Experimental samples (this work)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6BCF94E-D5C4-464E-8BEF-FD94D05EB8F6}"/>
              </a:ext>
            </a:extLst>
          </p:cNvPr>
          <p:cNvSpPr txBox="1"/>
          <p:nvPr/>
        </p:nvSpPr>
        <p:spPr>
          <a:xfrm>
            <a:off x="7460413" y="5687799"/>
            <a:ext cx="427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Experiment in progress. Panel with 1600 unit cells (1.6 x 2 m). Results expected at mid November. </a:t>
            </a:r>
          </a:p>
        </p:txBody>
      </p:sp>
      <p:pic>
        <p:nvPicPr>
          <p:cNvPr id="2" name="WhatsApp Video 2021-09-24 at 13.11.13" descr="WhatsApp Video 2021-09-24 at 13.11.13">
            <a:hlinkClick r:id="" action="ppaction://media"/>
            <a:extLst>
              <a:ext uri="{FF2B5EF4-FFF2-40B4-BE49-F238E27FC236}">
                <a16:creationId xmlns:a16="http://schemas.microsoft.com/office/drawing/2014/main" id="{CDEA2670-1F91-264B-AE99-E76D4E0F5E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561.665" end="37209.42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68495" y="3521693"/>
            <a:ext cx="3854309" cy="211987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B6AF7D9-69C2-FD46-8511-CDD942206D5B}"/>
              </a:ext>
            </a:extLst>
          </p:cNvPr>
          <p:cNvSpPr/>
          <p:nvPr/>
        </p:nvSpPr>
        <p:spPr>
          <a:xfrm>
            <a:off x="7460412" y="987425"/>
            <a:ext cx="4270476" cy="52235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A9976B9-B2FC-C24D-A2C7-41EDB711C3E3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501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Experimental 5-unit cell </a:t>
            </a:r>
            <a:r>
              <a:rPr lang="en-GB" b="1" dirty="0"/>
              <a:t>(transmission tube)</a:t>
            </a:r>
          </a:p>
          <a:p>
            <a:r>
              <a:rPr lang="en-GB" dirty="0"/>
              <a:t>Analytical and numerical results of one unit cell.                         Experimental result of a 5-unit cell system.</a:t>
            </a:r>
            <a:endParaRPr lang="es-ES" dirty="0"/>
          </a:p>
          <a:p>
            <a:endParaRPr lang="es-ES" dirty="0"/>
          </a:p>
          <a:p>
            <a:endParaRPr lang="en-GB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pic>
        <p:nvPicPr>
          <p:cNvPr id="12" name="Imagen 11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E940FCD-447B-1743-A5AE-A397B378A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843" y="1640481"/>
            <a:ext cx="1925821" cy="1958741"/>
          </a:xfrm>
          <a:prstGeom prst="rect">
            <a:avLst/>
          </a:prstGeom>
        </p:spPr>
      </p:pic>
      <p:pic>
        <p:nvPicPr>
          <p:cNvPr id="16" name="Imagen 1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FCBD6840-6178-4D41-8E53-C46E5B3AF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538" y="1597632"/>
            <a:ext cx="2092897" cy="1958400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92C7BCE9-F4F5-DC49-83E2-58DD3C7047AC}"/>
              </a:ext>
            </a:extLst>
          </p:cNvPr>
          <p:cNvGrpSpPr/>
          <p:nvPr/>
        </p:nvGrpSpPr>
        <p:grpSpPr>
          <a:xfrm>
            <a:off x="3004004" y="3632658"/>
            <a:ext cx="8382705" cy="2603903"/>
            <a:chOff x="3254776" y="3691019"/>
            <a:chExt cx="8382705" cy="2603903"/>
          </a:xfrm>
        </p:grpSpPr>
        <p:pic>
          <p:nvPicPr>
            <p:cNvPr id="4" name="Imagen 3" descr="Gráfico&#10;&#10;Descripción generada automáticamente con confianza media">
              <a:extLst>
                <a:ext uri="{FF2B5EF4-FFF2-40B4-BE49-F238E27FC236}">
                  <a16:creationId xmlns:a16="http://schemas.microsoft.com/office/drawing/2014/main" id="{33C831CD-8ABC-3C45-ACE4-0E3BA3B1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4776" y="3691019"/>
              <a:ext cx="4195058" cy="2520000"/>
            </a:xfrm>
            <a:prstGeom prst="rect">
              <a:avLst/>
            </a:prstGeom>
          </p:spPr>
        </p:pic>
        <p:pic>
          <p:nvPicPr>
            <p:cNvPr id="10" name="Imagen 9" descr="Imagen que contiene Gráfico&#10;&#10;Descripción generada automáticamente">
              <a:extLst>
                <a:ext uri="{FF2B5EF4-FFF2-40B4-BE49-F238E27FC236}">
                  <a16:creationId xmlns:a16="http://schemas.microsoft.com/office/drawing/2014/main" id="{9E20E00B-7DA5-DF47-B3C6-EDDFEFC0A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9834" y="3691019"/>
              <a:ext cx="4187647" cy="2520000"/>
            </a:xfrm>
            <a:prstGeom prst="rect">
              <a:avLst/>
            </a:prstGeom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3D39826-848F-5047-AD67-27FD704998EE}"/>
                </a:ext>
              </a:extLst>
            </p:cNvPr>
            <p:cNvSpPr/>
            <p:nvPr/>
          </p:nvSpPr>
          <p:spPr>
            <a:xfrm>
              <a:off x="3254776" y="3691019"/>
              <a:ext cx="8382705" cy="260390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61FBD81-DEF1-6747-8BAE-A7613B53C26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8540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Numerical results of the panel</a:t>
            </a:r>
            <a:endParaRPr lang="en-GB" dirty="0"/>
          </a:p>
          <a:p>
            <a:endParaRPr lang="es-ES" dirty="0"/>
          </a:p>
          <a:p>
            <a:endParaRPr lang="es-ES" dirty="0"/>
          </a:p>
          <a:p>
            <a:endParaRPr lang="en-GB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33E057A8-3CDE-AF48-86ED-B457DF0ED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99" y="1540493"/>
            <a:ext cx="8215086" cy="2707244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FFCB08E-341E-1145-8523-F44DEF08A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364" y="4533234"/>
            <a:ext cx="4341133" cy="173338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6A2E60-2C3C-E140-AB66-45C0ED2772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01497" y="4533234"/>
            <a:ext cx="4337999" cy="17352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8B54418-F011-8141-A99B-D67D402674D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6737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D8E0366-DD39-8A40-8682-278ED832A15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10</a:t>
            </a:r>
          </a:p>
        </p:txBody>
      </p:sp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239DB32C-1512-A947-8DA2-30C4B414B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791" y="987425"/>
            <a:ext cx="9073133" cy="52235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have proposed, designed and fabricated the use of a metamaterial panel for </a:t>
            </a:r>
            <a:r>
              <a:rPr lang="en-GB" b="1" dirty="0"/>
              <a:t>noise mitigation in rocket launch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optimization and transfer matrix methods, a metamaterial presenting </a:t>
            </a:r>
            <a:r>
              <a:rPr lang="en-GB" b="1" dirty="0"/>
              <a:t>broadband quasi-perfect absorption </a:t>
            </a:r>
            <a:r>
              <a:rPr lang="en-GB" dirty="0"/>
              <a:t>is designed.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Samples</a:t>
            </a:r>
            <a:r>
              <a:rPr lang="en-GB" dirty="0"/>
              <a:t> have been </a:t>
            </a:r>
            <a:r>
              <a:rPr lang="en-GB" b="1" dirty="0"/>
              <a:t>fabricated</a:t>
            </a:r>
            <a:r>
              <a:rPr lang="en-GB" dirty="0"/>
              <a:t> and experimentally </a:t>
            </a:r>
            <a:r>
              <a:rPr lang="en-GB" b="1" dirty="0"/>
              <a:t>tested</a:t>
            </a:r>
            <a:r>
              <a:rPr lang="en-GB" dirty="0"/>
              <a:t> in an transmission tube. A good match has been obtained with the numerical calculations performed.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acoustic behaviour of a panel formed by nearly </a:t>
            </a:r>
            <a:r>
              <a:rPr lang="en-GB" b="1" dirty="0"/>
              <a:t>1600 unit cells</a:t>
            </a:r>
            <a:r>
              <a:rPr lang="en-GB" dirty="0"/>
              <a:t>, with total dimensions of 1.6x2m, has been simulated by using </a:t>
            </a:r>
            <a:r>
              <a:rPr lang="en-GB" b="1" dirty="0"/>
              <a:t>effective acoustical parameters</a:t>
            </a:r>
            <a:r>
              <a:rPr lang="en-GB" dirty="0"/>
              <a:t>. Although it has a finite size, the results expected in the numerical models have been obtained.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Future work will consist of carrying out the experiments with the </a:t>
            </a:r>
            <a:r>
              <a:rPr lang="en-GB" b="1" dirty="0"/>
              <a:t>panel (1600 units) in an anechoic chamber</a:t>
            </a:r>
            <a:r>
              <a:rPr lang="en-GB" dirty="0"/>
              <a:t>. Significant noise reductions are expected when this solution will be installed in the rocket launch pad.</a:t>
            </a:r>
          </a:p>
        </p:txBody>
      </p:sp>
    </p:spTree>
    <p:extLst>
      <p:ext uri="{BB962C8B-B14F-4D97-AF65-F5344CB8AC3E}">
        <p14:creationId xmlns:p14="http://schemas.microsoft.com/office/powerpoint/2010/main" val="308671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8FF4A8-DC78-6440-B6BA-979385DDC8A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00400" y="4436666"/>
            <a:ext cx="8991600" cy="2624680"/>
          </a:xfrm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es-ES_tradnl" altLang="es-ES" dirty="0" err="1">
                <a:solidFill>
                  <a:prstClr val="white"/>
                </a:solidFill>
                <a:latin typeface="Helvetica Light" panose="020B0403020202020204" pitchFamily="34" charset="0"/>
              </a:rPr>
              <a:t>October</a:t>
            </a:r>
            <a:r>
              <a:rPr lang="es-ES_tradnl" altLang="es-ES" dirty="0">
                <a:solidFill>
                  <a:prstClr val="white"/>
                </a:solidFill>
                <a:latin typeface="Helvetica Light" panose="020B0403020202020204" pitchFamily="34" charset="0"/>
              </a:rPr>
              <a:t>, 2021. </a:t>
            </a:r>
          </a:p>
          <a:p>
            <a:pPr lvl="0"/>
            <a:r>
              <a:rPr lang="es-ES" dirty="0">
                <a:solidFill>
                  <a:prstClr val="white"/>
                </a:solidFill>
                <a:latin typeface="Helvetica Light" panose="020B0403020202020204" pitchFamily="34" charset="0"/>
              </a:rPr>
              <a:t>José M. Requena-Plens</a:t>
            </a:r>
            <a:r>
              <a:rPr lang="es-ES" baseline="30000" dirty="0">
                <a:solidFill>
                  <a:prstClr val="white"/>
                </a:solidFill>
                <a:latin typeface="Helvetica Light" panose="020B0403020202020204" pitchFamily="34" charset="0"/>
              </a:rPr>
              <a:t>1</a:t>
            </a:r>
            <a:r>
              <a:rPr lang="es-ES" dirty="0">
                <a:solidFill>
                  <a:prstClr val="white"/>
                </a:solidFill>
                <a:latin typeface="Helvetica Light" panose="020B0403020202020204" pitchFamily="34" charset="0"/>
              </a:rPr>
              <a:t>, Rubén Picó</a:t>
            </a:r>
            <a:r>
              <a:rPr lang="es-ES" baseline="30000" dirty="0">
                <a:solidFill>
                  <a:prstClr val="white"/>
                </a:solidFill>
                <a:latin typeface="Helvetica Light" panose="020B0403020202020204" pitchFamily="34" charset="0"/>
              </a:rPr>
              <a:t>1</a:t>
            </a:r>
            <a:r>
              <a:rPr lang="es-ES" dirty="0">
                <a:solidFill>
                  <a:prstClr val="white"/>
                </a:solidFill>
                <a:latin typeface="Helvetica Light" panose="020B0403020202020204" pitchFamily="34" charset="0"/>
              </a:rPr>
              <a:t>, Víctor J. Sánchez-Morcillo</a:t>
            </a:r>
            <a:r>
              <a:rPr lang="es-ES" baseline="30000" dirty="0">
                <a:solidFill>
                  <a:prstClr val="white"/>
                </a:solidFill>
                <a:latin typeface="Helvetica Light" panose="020B0403020202020204" pitchFamily="34" charset="0"/>
              </a:rPr>
              <a:t>1</a:t>
            </a:r>
            <a:r>
              <a:rPr lang="es-ES" dirty="0">
                <a:solidFill>
                  <a:prstClr val="white"/>
                </a:solidFill>
                <a:latin typeface="Helvetica Light" panose="020B0403020202020204" pitchFamily="34" charset="0"/>
              </a:rPr>
              <a:t>, Noé Jiménez</a:t>
            </a:r>
            <a:r>
              <a:rPr lang="es-ES" baseline="30000" dirty="0">
                <a:solidFill>
                  <a:prstClr val="white"/>
                </a:solidFill>
                <a:latin typeface="Helvetica Light" panose="020B0403020202020204" pitchFamily="34" charset="0"/>
              </a:rPr>
              <a:t>2</a:t>
            </a:r>
            <a:r>
              <a:rPr lang="es-ES" dirty="0">
                <a:solidFill>
                  <a:prstClr val="white"/>
                </a:solidFill>
                <a:latin typeface="Helvetica Light" panose="020B0403020202020204" pitchFamily="34" charset="0"/>
              </a:rPr>
              <a:t>, Alejandro Cebrecos</a:t>
            </a:r>
            <a:r>
              <a:rPr lang="es-ES" baseline="30000" dirty="0">
                <a:solidFill>
                  <a:prstClr val="white"/>
                </a:solidFill>
                <a:latin typeface="Helvetica Light" panose="020B0403020202020204" pitchFamily="34" charset="0"/>
              </a:rPr>
              <a:t>2</a:t>
            </a:r>
            <a:r>
              <a:rPr lang="es-ES" dirty="0">
                <a:solidFill>
                  <a:prstClr val="white"/>
                </a:solidFill>
                <a:latin typeface="Helvetica Light" panose="020B0403020202020204" pitchFamily="34" charset="0"/>
              </a:rPr>
              <a:t>, Mara S. Escartí-Guillem</a:t>
            </a:r>
            <a:r>
              <a:rPr lang="es-ES" baseline="30000" dirty="0">
                <a:solidFill>
                  <a:prstClr val="white"/>
                </a:solidFill>
                <a:latin typeface="Helvetica Light" panose="020B0403020202020204" pitchFamily="34" charset="0"/>
              </a:rPr>
              <a:t>3,4</a:t>
            </a:r>
            <a:endParaRPr lang="es-ES_tradnl" altLang="es-ES" sz="1000" dirty="0">
              <a:solidFill>
                <a:prstClr val="white"/>
              </a:solidFill>
              <a:latin typeface="Helvetica Light" panose="020B0403020202020204" pitchFamily="34" charset="0"/>
            </a:endParaRPr>
          </a:p>
          <a:p>
            <a:pPr lvl="0"/>
            <a:r>
              <a:rPr lang="es-ES" sz="1300" baseline="30000" dirty="0">
                <a:solidFill>
                  <a:prstClr val="white"/>
                </a:solidFill>
              </a:rPr>
              <a:t>1 </a:t>
            </a:r>
            <a:r>
              <a:rPr lang="es-ES" sz="1300" dirty="0">
                <a:solidFill>
                  <a:prstClr val="white"/>
                </a:solidFill>
              </a:rPr>
              <a:t>Instituto de investigación para la Gestión Integrada de Zonas Costeras, </a:t>
            </a:r>
            <a:r>
              <a:rPr lang="es-ES" sz="1300" dirty="0" err="1">
                <a:solidFill>
                  <a:prstClr val="white"/>
                </a:solidFill>
              </a:rPr>
              <a:t>Universitat</a:t>
            </a:r>
            <a:r>
              <a:rPr lang="es-ES" sz="1300" dirty="0">
                <a:solidFill>
                  <a:prstClr val="white"/>
                </a:solidFill>
              </a:rPr>
              <a:t> </a:t>
            </a:r>
            <a:r>
              <a:rPr lang="es-ES" sz="1300" dirty="0" err="1">
                <a:solidFill>
                  <a:prstClr val="white"/>
                </a:solidFill>
              </a:rPr>
              <a:t>Politècnica</a:t>
            </a:r>
            <a:r>
              <a:rPr lang="es-ES" sz="1300" dirty="0">
                <a:solidFill>
                  <a:prstClr val="white"/>
                </a:solidFill>
              </a:rPr>
              <a:t> de </a:t>
            </a:r>
            <a:r>
              <a:rPr lang="es-ES" sz="1300" dirty="0" err="1">
                <a:solidFill>
                  <a:prstClr val="white"/>
                </a:solidFill>
              </a:rPr>
              <a:t>València</a:t>
            </a:r>
            <a:r>
              <a:rPr lang="es-ES" sz="1300" dirty="0">
                <a:solidFill>
                  <a:prstClr val="white"/>
                </a:solidFill>
              </a:rPr>
              <a:t>, </a:t>
            </a:r>
            <a:r>
              <a:rPr lang="es-ES" sz="1300" dirty="0" err="1">
                <a:solidFill>
                  <a:prstClr val="white"/>
                </a:solidFill>
              </a:rPr>
              <a:t>Spain</a:t>
            </a:r>
            <a:br>
              <a:rPr lang="es-ES" sz="1300" dirty="0">
                <a:solidFill>
                  <a:prstClr val="white"/>
                </a:solidFill>
              </a:rPr>
            </a:br>
            <a:r>
              <a:rPr lang="es-ES" sz="1300" baseline="30000" dirty="0">
                <a:solidFill>
                  <a:prstClr val="white"/>
                </a:solidFill>
              </a:rPr>
              <a:t>2 </a:t>
            </a:r>
            <a:r>
              <a:rPr lang="es-ES" sz="1300" dirty="0">
                <a:solidFill>
                  <a:prstClr val="white"/>
                </a:solidFill>
              </a:rPr>
              <a:t>Instituto de Instrumentación para Imagen Molecular, </a:t>
            </a:r>
            <a:r>
              <a:rPr lang="es-ES" sz="1300" dirty="0" err="1">
                <a:solidFill>
                  <a:prstClr val="white"/>
                </a:solidFill>
              </a:rPr>
              <a:t>Universitat</a:t>
            </a:r>
            <a:r>
              <a:rPr lang="es-ES" sz="1300" dirty="0">
                <a:solidFill>
                  <a:prstClr val="white"/>
                </a:solidFill>
              </a:rPr>
              <a:t> </a:t>
            </a:r>
            <a:r>
              <a:rPr lang="es-ES" sz="1300" dirty="0" err="1">
                <a:solidFill>
                  <a:prstClr val="white"/>
                </a:solidFill>
              </a:rPr>
              <a:t>Politècnica</a:t>
            </a:r>
            <a:r>
              <a:rPr lang="es-ES" sz="1300" dirty="0">
                <a:solidFill>
                  <a:prstClr val="white"/>
                </a:solidFill>
              </a:rPr>
              <a:t> de </a:t>
            </a:r>
            <a:r>
              <a:rPr lang="es-ES" sz="1300" dirty="0" err="1">
                <a:solidFill>
                  <a:prstClr val="white"/>
                </a:solidFill>
              </a:rPr>
              <a:t>València</a:t>
            </a:r>
            <a:r>
              <a:rPr lang="es-ES" sz="1300" dirty="0">
                <a:solidFill>
                  <a:prstClr val="white"/>
                </a:solidFill>
              </a:rPr>
              <a:t> - CSIC, </a:t>
            </a:r>
            <a:r>
              <a:rPr lang="es-ES" sz="1300" dirty="0" err="1">
                <a:solidFill>
                  <a:prstClr val="white"/>
                </a:solidFill>
              </a:rPr>
              <a:t>València</a:t>
            </a:r>
            <a:r>
              <a:rPr lang="es-ES" sz="1300" dirty="0">
                <a:solidFill>
                  <a:prstClr val="white"/>
                </a:solidFill>
              </a:rPr>
              <a:t>, </a:t>
            </a:r>
            <a:r>
              <a:rPr lang="es-ES" sz="1300" dirty="0" err="1">
                <a:solidFill>
                  <a:prstClr val="white"/>
                </a:solidFill>
              </a:rPr>
              <a:t>Spain</a:t>
            </a:r>
            <a:br>
              <a:rPr lang="es-ES" sz="1300" dirty="0">
                <a:solidFill>
                  <a:prstClr val="white"/>
                </a:solidFill>
              </a:rPr>
            </a:br>
            <a:r>
              <a:rPr lang="es-ES" sz="1300" baseline="30000" dirty="0">
                <a:solidFill>
                  <a:prstClr val="white"/>
                </a:solidFill>
              </a:rPr>
              <a:t>3 </a:t>
            </a:r>
            <a:r>
              <a:rPr lang="es-ES" sz="1300" dirty="0">
                <a:solidFill>
                  <a:prstClr val="white"/>
                </a:solidFill>
              </a:rPr>
              <a:t>Instituto universitario de matemática pura y aplicada, </a:t>
            </a:r>
            <a:r>
              <a:rPr lang="es-ES" sz="1300" dirty="0" err="1">
                <a:solidFill>
                  <a:prstClr val="white"/>
                </a:solidFill>
              </a:rPr>
              <a:t>Universitat</a:t>
            </a:r>
            <a:r>
              <a:rPr lang="es-ES" sz="1300" dirty="0">
                <a:solidFill>
                  <a:prstClr val="white"/>
                </a:solidFill>
              </a:rPr>
              <a:t> </a:t>
            </a:r>
            <a:r>
              <a:rPr lang="es-ES" sz="1300" dirty="0" err="1">
                <a:solidFill>
                  <a:prstClr val="white"/>
                </a:solidFill>
              </a:rPr>
              <a:t>Politècnica</a:t>
            </a:r>
            <a:r>
              <a:rPr lang="es-ES" sz="1300" dirty="0">
                <a:solidFill>
                  <a:prstClr val="white"/>
                </a:solidFill>
              </a:rPr>
              <a:t> de </a:t>
            </a:r>
            <a:r>
              <a:rPr lang="es-ES" sz="1300" dirty="0" err="1">
                <a:solidFill>
                  <a:prstClr val="white"/>
                </a:solidFill>
              </a:rPr>
              <a:t>València</a:t>
            </a:r>
            <a:r>
              <a:rPr lang="es-ES" sz="1300" dirty="0">
                <a:solidFill>
                  <a:prstClr val="white"/>
                </a:solidFill>
              </a:rPr>
              <a:t>, </a:t>
            </a:r>
            <a:r>
              <a:rPr lang="es-ES" sz="1300" dirty="0" err="1">
                <a:solidFill>
                  <a:prstClr val="white"/>
                </a:solidFill>
              </a:rPr>
              <a:t>València</a:t>
            </a:r>
            <a:r>
              <a:rPr lang="es-ES" sz="1300" dirty="0">
                <a:solidFill>
                  <a:prstClr val="white"/>
                </a:solidFill>
              </a:rPr>
              <a:t>, </a:t>
            </a:r>
            <a:r>
              <a:rPr lang="es-ES" sz="1300" dirty="0" err="1">
                <a:solidFill>
                  <a:prstClr val="white"/>
                </a:solidFill>
              </a:rPr>
              <a:t>Spain</a:t>
            </a:r>
            <a:br>
              <a:rPr lang="es-ES" sz="1300" dirty="0">
                <a:solidFill>
                  <a:prstClr val="white"/>
                </a:solidFill>
              </a:rPr>
            </a:br>
            <a:r>
              <a:rPr lang="es-ES" sz="1300" baseline="30000" dirty="0">
                <a:solidFill>
                  <a:prstClr val="white"/>
                </a:solidFill>
              </a:rPr>
              <a:t>4 </a:t>
            </a:r>
            <a:r>
              <a:rPr lang="es-ES" sz="1300" dirty="0" err="1">
                <a:solidFill>
                  <a:prstClr val="white"/>
                </a:solidFill>
              </a:rPr>
              <a:t>Comet</a:t>
            </a:r>
            <a:r>
              <a:rPr lang="es-ES" sz="1300" dirty="0">
                <a:solidFill>
                  <a:prstClr val="white"/>
                </a:solidFill>
              </a:rPr>
              <a:t> </a:t>
            </a:r>
            <a:r>
              <a:rPr lang="es-ES" sz="1300" dirty="0" err="1">
                <a:solidFill>
                  <a:prstClr val="white"/>
                </a:solidFill>
              </a:rPr>
              <a:t>Ingeniería</a:t>
            </a:r>
            <a:r>
              <a:rPr lang="es-ES" sz="1300" dirty="0">
                <a:solidFill>
                  <a:prstClr val="white"/>
                </a:solidFill>
              </a:rPr>
              <a:t>, Convento Carmelitas 2, 46010, </a:t>
            </a:r>
            <a:r>
              <a:rPr lang="es-ES" sz="1300" dirty="0" err="1">
                <a:solidFill>
                  <a:prstClr val="white"/>
                </a:solidFill>
              </a:rPr>
              <a:t>València</a:t>
            </a:r>
            <a:r>
              <a:rPr lang="es-ES" sz="1300" dirty="0">
                <a:solidFill>
                  <a:prstClr val="white"/>
                </a:solidFill>
              </a:rPr>
              <a:t>, </a:t>
            </a:r>
            <a:r>
              <a:rPr lang="es-ES" sz="1300" dirty="0" err="1">
                <a:solidFill>
                  <a:prstClr val="white"/>
                </a:solidFill>
              </a:rPr>
              <a:t>Spain</a:t>
            </a:r>
            <a:r>
              <a:rPr lang="es-ES" sz="1300" dirty="0">
                <a:solidFill>
                  <a:prstClr val="white"/>
                </a:solidFill>
              </a:rPr>
              <a:t>. 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DD1A40C-C363-194D-8F0B-E4E61BCFAD24}"/>
              </a:ext>
            </a:extLst>
          </p:cNvPr>
          <p:cNvSpPr txBox="1">
            <a:spLocks/>
          </p:cNvSpPr>
          <p:nvPr/>
        </p:nvSpPr>
        <p:spPr>
          <a:xfrm>
            <a:off x="3200400" y="2129884"/>
            <a:ext cx="7638585" cy="141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000" kern="120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PERFECT BROADBAND SOUND ABSORBER METAMATERIAL FOR NOISE REDUCTION IN A ROCKET LAUNCH </a:t>
            </a:r>
            <a:endParaRPr lang="es-ES" dirty="0"/>
          </a:p>
        </p:txBody>
      </p:sp>
      <p:sp>
        <p:nvSpPr>
          <p:cNvPr id="7" name="Subtítulo 8">
            <a:extLst>
              <a:ext uri="{FF2B5EF4-FFF2-40B4-BE49-F238E27FC236}">
                <a16:creationId xmlns:a16="http://schemas.microsoft.com/office/drawing/2014/main" id="{F6D7D507-1AC9-7E43-AD45-97F65D73F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545458"/>
            <a:ext cx="7995424" cy="1295400"/>
          </a:xfrm>
        </p:spPr>
        <p:txBody>
          <a:bodyPr/>
          <a:lstStyle/>
          <a:p>
            <a:pPr marL="0" indent="0">
              <a:buNone/>
            </a:pPr>
            <a:r>
              <a:rPr lang="es-ES_tradnl" altLang="es-ES" sz="2000" dirty="0">
                <a:solidFill>
                  <a:schemeClr val="tx1"/>
                </a:solidFill>
              </a:rPr>
              <a:t>METAMATERIAL ABSORBENTE DE BANDA ANCHA PARA LA REDUCCIÓN DE RUIDO EN EL LANZAMIENTO DE COHETE</a:t>
            </a:r>
          </a:p>
        </p:txBody>
      </p:sp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FA053DD2-8377-B64E-9135-9F2A6F90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0" y="5393528"/>
            <a:ext cx="1237785" cy="237161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media">
            <a:extLst>
              <a:ext uri="{FF2B5EF4-FFF2-40B4-BE49-F238E27FC236}">
                <a16:creationId xmlns:a16="http://schemas.microsoft.com/office/drawing/2014/main" id="{19E8FAAA-B9AD-0746-A6C8-1C59BCD0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6" y="4402792"/>
            <a:ext cx="1025913" cy="367100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media">
            <a:extLst>
              <a:ext uri="{FF2B5EF4-FFF2-40B4-BE49-F238E27FC236}">
                <a16:creationId xmlns:a16="http://schemas.microsoft.com/office/drawing/2014/main" id="{FB1503C5-6A35-7C4C-874C-9603C8057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2" y="4840858"/>
            <a:ext cx="1025913" cy="424516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37264A39-34AE-5245-9939-05518340D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99" y="5796250"/>
            <a:ext cx="1257145" cy="3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Acknowledgements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The authors acknowledge the support of the European Space Agency under contract 4000126316/19/NL/</a:t>
            </a:r>
            <a:r>
              <a:rPr lang="en-GB" dirty="0" err="1"/>
              <a:t>LvH</a:t>
            </a:r>
            <a:r>
              <a:rPr lang="en-GB" dirty="0"/>
              <a:t> of project REDLAUCH: Launch Sound Level Reduction. </a:t>
            </a:r>
          </a:p>
          <a:p>
            <a:endParaRPr lang="en-GB" dirty="0"/>
          </a:p>
          <a:p>
            <a:r>
              <a:rPr lang="en-GB" dirty="0"/>
              <a:t>The authors also acknowledge support from the Spanish Ministry of Science and Innovation, and European Union FEDER through project PID2019- 109175GB-C22. 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4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791" y="987425"/>
            <a:ext cx="5042489" cy="5223594"/>
          </a:xfrm>
        </p:spPr>
        <p:txBody>
          <a:bodyPr/>
          <a:lstStyle/>
          <a:p>
            <a:r>
              <a:rPr lang="en-GB" sz="1600" b="1" dirty="0"/>
              <a:t>Problem</a:t>
            </a:r>
          </a:p>
          <a:p>
            <a:r>
              <a:rPr lang="en-GB" dirty="0"/>
              <a:t>In rocket launches, the noise reflected on the launch pad affects the rocket again, generating a vibroacoustic response that is detrimental to the load and the equipment.</a:t>
            </a:r>
          </a:p>
          <a:p>
            <a:endParaRPr lang="en-GB" dirty="0"/>
          </a:p>
          <a:p>
            <a:r>
              <a:rPr lang="en-GB" dirty="0"/>
              <a:t>Proposed solution:</a:t>
            </a:r>
          </a:p>
          <a:p>
            <a:pPr marL="285750" indent="-285750">
              <a:buFontTx/>
              <a:buChar char="-"/>
            </a:pPr>
            <a:r>
              <a:rPr lang="en-GB" dirty="0"/>
              <a:t>Reduce reflected noise (this work).</a:t>
            </a:r>
          </a:p>
          <a:p>
            <a:pPr marL="285750" indent="-285750">
              <a:buFontTx/>
              <a:buChar char="-"/>
            </a:pPr>
            <a:r>
              <a:rPr lang="en-GB" dirty="0"/>
              <a:t>Reduce the transmission of noise into the fairing. (overview on </a:t>
            </a:r>
            <a:r>
              <a:rPr lang="en-GB" dirty="0" err="1"/>
              <a:t>Escartí-Guillem</a:t>
            </a:r>
            <a:r>
              <a:rPr lang="en-GB" dirty="0"/>
              <a:t>, ECSSMET 2021).</a:t>
            </a:r>
          </a:p>
          <a:p>
            <a:r>
              <a:rPr lang="en-GB" dirty="0"/>
              <a:t>Previous work:</a:t>
            </a:r>
          </a:p>
          <a:p>
            <a:pPr marL="285750" indent="-285750">
              <a:buFontTx/>
              <a:buChar char="-"/>
            </a:pPr>
            <a:r>
              <a:rPr lang="en-GB" dirty="0"/>
              <a:t>Reduction specular noise with sonic crystals </a:t>
            </a:r>
            <a:br>
              <a:rPr lang="en-GB" dirty="0"/>
            </a:br>
            <a:r>
              <a:rPr lang="en-GB" dirty="0"/>
              <a:t>[Garcia-Raffi, </a:t>
            </a:r>
            <a:r>
              <a:rPr lang="en-GB" dirty="0" err="1"/>
              <a:t>Aerosp</a:t>
            </a:r>
            <a:r>
              <a:rPr lang="en-GB" dirty="0"/>
              <a:t> Sci </a:t>
            </a:r>
            <a:r>
              <a:rPr lang="en-GB" dirty="0" err="1"/>
              <a:t>Technol</a:t>
            </a:r>
            <a:r>
              <a:rPr lang="en-GB" dirty="0"/>
              <a:t> 73 (2018)]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3A9DBC2-7A5C-0A44-93C3-2C5F7044B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280" y="833723"/>
            <a:ext cx="4262810" cy="53352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055FC5-EDC4-6442-8D11-8C1539B82D8B}"/>
              </a:ext>
            </a:extLst>
          </p:cNvPr>
          <p:cNvSpPr txBox="1"/>
          <p:nvPr/>
        </p:nvSpPr>
        <p:spPr>
          <a:xfrm>
            <a:off x="9388698" y="6048163"/>
            <a:ext cx="2913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Helvetica" pitchFamily="2" charset="0"/>
              </a:rPr>
              <a:t>[</a:t>
            </a:r>
            <a:r>
              <a:rPr lang="en-GB" sz="1200" dirty="0" err="1">
                <a:latin typeface="Helvetica" pitchFamily="2" charset="0"/>
              </a:rPr>
              <a:t>Escartí-Guillem</a:t>
            </a:r>
            <a:r>
              <a:rPr lang="en-GB" sz="1200" dirty="0">
                <a:latin typeface="Helvetica" pitchFamily="2" charset="0"/>
              </a:rPr>
              <a:t>, ECSSMET (2021)]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111C5D-C003-794F-B708-A614750EA81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1602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791" y="987425"/>
            <a:ext cx="4862471" cy="5223594"/>
          </a:xfrm>
        </p:spPr>
        <p:txBody>
          <a:bodyPr/>
          <a:lstStyle/>
          <a:p>
            <a:r>
              <a:rPr lang="en-GB" sz="1600" b="1" dirty="0"/>
              <a:t>Proposed solution</a:t>
            </a:r>
          </a:p>
          <a:p>
            <a:r>
              <a:rPr lang="en-GB" dirty="0"/>
              <a:t>To reduce reflected noise, it has been proposed to cover the gas evacuation channels with Rainbow trapping absorbents.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9AB35A-EF88-9144-82D2-52300317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" b="101"/>
          <a:stretch/>
        </p:blipFill>
        <p:spPr bwMode="auto">
          <a:xfrm>
            <a:off x="7246388" y="1509456"/>
            <a:ext cx="4485536" cy="43611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154DAE0D-92B2-3B46-8A68-5BE1232366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r="19897"/>
          <a:stretch/>
        </p:blipFill>
        <p:spPr bwMode="auto">
          <a:xfrm>
            <a:off x="2546349" y="2534200"/>
            <a:ext cx="3933372" cy="36493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38C4F54-D18E-064E-8142-7791D4D1172A}"/>
              </a:ext>
            </a:extLst>
          </p:cNvPr>
          <p:cNvSpPr txBox="1"/>
          <p:nvPr/>
        </p:nvSpPr>
        <p:spPr>
          <a:xfrm>
            <a:off x="3702419" y="5756922"/>
            <a:ext cx="219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  <a:r>
              <a:rPr lang="en-GB" sz="1200" dirty="0">
                <a:latin typeface="Helvetica" pitchFamily="2" charset="0"/>
              </a:rPr>
              <a:t>[Jiménez, Sci. Rep. 7 (2017)]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594DCBF-9591-5645-867D-97ED29FF544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4</a:t>
            </a:r>
            <a:endParaRPr lang="es-ES_tradnl" sz="14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8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cell design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Geometry of the metamaterial unit cell </a:t>
            </a:r>
            <a:endParaRPr lang="en-GB" sz="1600" dirty="0"/>
          </a:p>
          <a:p>
            <a:r>
              <a:rPr lang="en-GB" dirty="0"/>
              <a:t>A rainbow trapping absorber is made up of multiple Helmholtz resonators. Each of them have the dimension parameters that are observed in the figure.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510248D-2A17-7445-A0C4-063EA77F1B9B}"/>
              </a:ext>
            </a:extLst>
          </p:cNvPr>
          <p:cNvGrpSpPr/>
          <p:nvPr/>
        </p:nvGrpSpPr>
        <p:grpSpPr>
          <a:xfrm>
            <a:off x="3298460" y="1937902"/>
            <a:ext cx="7292715" cy="4230710"/>
            <a:chOff x="3298460" y="1980309"/>
            <a:chExt cx="7292715" cy="4230710"/>
          </a:xfrm>
        </p:grpSpPr>
        <p:pic>
          <p:nvPicPr>
            <p:cNvPr id="12" name="Imagen 11" descr="Diagrama&#10;&#10;Descripción generada automáticamente">
              <a:extLst>
                <a:ext uri="{FF2B5EF4-FFF2-40B4-BE49-F238E27FC236}">
                  <a16:creationId xmlns:a16="http://schemas.microsoft.com/office/drawing/2014/main" id="{8D5F50E9-63FB-5E49-9EE4-879D9DC2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8460" y="1980309"/>
              <a:ext cx="7292715" cy="4230710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B61541E-5B4F-874A-9DF8-3F5FD3584891}"/>
                </a:ext>
              </a:extLst>
            </p:cNvPr>
            <p:cNvSpPr txBox="1"/>
            <p:nvPr/>
          </p:nvSpPr>
          <p:spPr>
            <a:xfrm>
              <a:off x="6944817" y="1980309"/>
              <a:ext cx="1254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00B050"/>
                  </a:solidFill>
                  <a:latin typeface="Helvetica" pitchFamily="2" charset="0"/>
                </a:rPr>
                <a:t>TOP VIEW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D576555-EA0A-0446-8A75-5AA50244902A}"/>
                </a:ext>
              </a:extLst>
            </p:cNvPr>
            <p:cNvSpPr txBox="1"/>
            <p:nvPr/>
          </p:nvSpPr>
          <p:spPr>
            <a:xfrm>
              <a:off x="6944817" y="5716686"/>
              <a:ext cx="1254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SIDE VIEW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D9D9585F-B308-284E-8426-928362900E05}"/>
                </a:ext>
              </a:extLst>
            </p:cNvPr>
            <p:cNvSpPr txBox="1"/>
            <p:nvPr/>
          </p:nvSpPr>
          <p:spPr>
            <a:xfrm>
              <a:off x="3452495" y="3453096"/>
              <a:ext cx="1634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FF0000"/>
                  </a:solidFill>
                  <a:latin typeface="Helvetica" pitchFamily="2" charset="0"/>
                </a:rPr>
                <a:t>SINGLE VIEW</a:t>
              </a: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F275628-AD5C-FF42-905A-2AD67E1B6E1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5</a:t>
            </a:r>
            <a:endParaRPr lang="es-ES_tradnl" sz="14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8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cell design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Theoretical model (TMM)</a:t>
            </a:r>
          </a:p>
          <a:p>
            <a:endParaRPr lang="en-GB" dirty="0"/>
          </a:p>
          <a:p>
            <a:endParaRPr lang="es-ES" dirty="0"/>
          </a:p>
          <a:p>
            <a:endParaRPr lang="es-ES" dirty="0"/>
          </a:p>
          <a:p>
            <a:endParaRPr lang="en-GB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266C2D15-3EF2-B54B-AD29-14D67CF3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791" y="1373435"/>
            <a:ext cx="3778825" cy="883446"/>
          </a:xfrm>
          <a:prstGeom prst="rect">
            <a:avLst/>
          </a:prstGeom>
        </p:spPr>
      </p:pic>
      <p:pic>
        <p:nvPicPr>
          <p:cNvPr id="10" name="Imagen 9" descr="Texto, Logotipo&#10;&#10;Descripción generada automáticamente">
            <a:extLst>
              <a:ext uri="{FF2B5EF4-FFF2-40B4-BE49-F238E27FC236}">
                <a16:creationId xmlns:a16="http://schemas.microsoft.com/office/drawing/2014/main" id="{CBE5FF31-77FE-6142-8842-A2FD9BE8F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048" y="3021471"/>
            <a:ext cx="4016281" cy="88344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AD202BBA-8D1D-F34C-866D-0D5541BB1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406" y="4535768"/>
            <a:ext cx="4400628" cy="1582492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BCB1A8ED-5BA5-8949-8F02-83CDB6014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515" y="5324403"/>
            <a:ext cx="1961294" cy="793857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68EF1BC9-0D4D-C242-889F-4F6CCDDC9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853" y="4007326"/>
            <a:ext cx="2026225" cy="79385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04654C4-39CE-B54E-9222-01662E3D4EC1}"/>
              </a:ext>
            </a:extLst>
          </p:cNvPr>
          <p:cNvSpPr txBox="1"/>
          <p:nvPr/>
        </p:nvSpPr>
        <p:spPr>
          <a:xfrm>
            <a:off x="2731048" y="3955509"/>
            <a:ext cx="400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The transmission matrix for the n-</a:t>
            </a:r>
            <a:r>
              <a:rPr lang="en-GB" sz="1400" dirty="0" err="1">
                <a:latin typeface="Helvetica" pitchFamily="2" charset="0"/>
              </a:rPr>
              <a:t>th</a:t>
            </a:r>
            <a:r>
              <a:rPr lang="en-GB" sz="1400" dirty="0">
                <a:latin typeface="Helvetica" pitchFamily="2" charset="0"/>
              </a:rPr>
              <a:t> waveguide half-segment: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3C94224-289B-5045-8229-3B0AEB5BE6EE}"/>
              </a:ext>
            </a:extLst>
          </p:cNvPr>
          <p:cNvSpPr txBox="1"/>
          <p:nvPr/>
        </p:nvSpPr>
        <p:spPr>
          <a:xfrm>
            <a:off x="7398239" y="4801183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Helvetica" pitchFamily="2" charset="0"/>
              </a:rPr>
              <a:t>Radiation correction of the </a:t>
            </a:r>
            <a:r>
              <a:rPr lang="en-GB" sz="1400" i="1">
                <a:latin typeface="Helvetica" pitchFamily="2" charset="0"/>
              </a:rPr>
              <a:t>n</a:t>
            </a:r>
            <a:r>
              <a:rPr lang="en-GB" sz="1400">
                <a:latin typeface="Helvetica" pitchFamily="2" charset="0"/>
              </a:rPr>
              <a:t>-th waveguide segment due to cross-section changes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932F27-F075-C247-AA4F-8328BBFBFA12}"/>
              </a:ext>
            </a:extLst>
          </p:cNvPr>
          <p:cNvSpPr txBox="1"/>
          <p:nvPr/>
        </p:nvSpPr>
        <p:spPr>
          <a:xfrm>
            <a:off x="2658791" y="2348235"/>
            <a:ext cx="4004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Where </a:t>
            </a:r>
            <a:r>
              <a:rPr lang="en-GB" sz="1400" b="1" dirty="0">
                <a:latin typeface="Helvetica" pitchFamily="2" charset="0"/>
              </a:rPr>
              <a:t>T </a:t>
            </a:r>
            <a:r>
              <a:rPr lang="en-GB" sz="1400" dirty="0">
                <a:latin typeface="Helvetica" pitchFamily="2" charset="0"/>
              </a:rPr>
              <a:t>is given by the product of the transfer matrices of the </a:t>
            </a:r>
            <a:r>
              <a:rPr lang="en-GB" sz="1400" i="1" dirty="0">
                <a:latin typeface="Helvetica" pitchFamily="2" charset="0"/>
              </a:rPr>
              <a:t>N </a:t>
            </a:r>
            <a:r>
              <a:rPr lang="en-GB" sz="1400" dirty="0">
                <a:latin typeface="Helvetica" pitchFamily="2" charset="0"/>
              </a:rPr>
              <a:t>different cross-section waveguides loaded by HRs: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72EA361-DB7A-8542-9BA6-5C01BCF0618B}"/>
              </a:ext>
            </a:extLst>
          </p:cNvPr>
          <p:cNvSpPr txBox="1"/>
          <p:nvPr/>
        </p:nvSpPr>
        <p:spPr>
          <a:xfrm>
            <a:off x="7398239" y="3801620"/>
            <a:ext cx="2722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Resonators transfer matrix: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0BA245-8532-1E49-A813-2FA6B1FD6A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94" b="194"/>
          <a:stretch/>
        </p:blipFill>
        <p:spPr>
          <a:xfrm>
            <a:off x="7515365" y="1240672"/>
            <a:ext cx="3891174" cy="2343373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70FC2D2-8EEE-BA40-9677-3932C986C6E7}"/>
              </a:ext>
            </a:extLst>
          </p:cNvPr>
          <p:cNvSpPr txBox="1"/>
          <p:nvPr/>
        </p:nvSpPr>
        <p:spPr>
          <a:xfrm>
            <a:off x="4932632" y="1044673"/>
            <a:ext cx="2198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 </a:t>
            </a:r>
            <a:r>
              <a:rPr lang="en-GB" sz="1000" dirty="0">
                <a:latin typeface="Helvetica" pitchFamily="2" charset="0"/>
              </a:rPr>
              <a:t>[Jiménez, Sci. Rep. 7 (2017)]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EF5ED1A-02F6-E848-9F90-0B3E86DBDBD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7942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cell design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Theoretical model (TMM)</a:t>
            </a:r>
          </a:p>
          <a:p>
            <a:endParaRPr lang="en-GB" dirty="0"/>
          </a:p>
          <a:p>
            <a:endParaRPr lang="es-ES" dirty="0"/>
          </a:p>
          <a:p>
            <a:endParaRPr lang="es-ES" dirty="0"/>
          </a:p>
          <a:p>
            <a:endParaRPr lang="en-GB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266C2D15-3EF2-B54B-AD29-14D67CF30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91" y="1373435"/>
            <a:ext cx="3778825" cy="883446"/>
          </a:xfrm>
          <a:prstGeom prst="rect">
            <a:avLst/>
          </a:prstGeom>
        </p:spPr>
      </p:pic>
      <p:pic>
        <p:nvPicPr>
          <p:cNvPr id="10" name="Imagen 9" descr="Texto, Logotipo&#10;&#10;Descripción generada automáticamente">
            <a:extLst>
              <a:ext uri="{FF2B5EF4-FFF2-40B4-BE49-F238E27FC236}">
                <a16:creationId xmlns:a16="http://schemas.microsoft.com/office/drawing/2014/main" id="{CBE5FF31-77FE-6142-8842-A2FD9BE8F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048" y="3021471"/>
            <a:ext cx="4016281" cy="88344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AD202BBA-8D1D-F34C-866D-0D5541BB1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4406" y="4535768"/>
            <a:ext cx="4400628" cy="1582492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BCB1A8ED-5BA5-8949-8F02-83CDB6014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6515" y="5324403"/>
            <a:ext cx="1961294" cy="793857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68EF1BC9-0D4D-C242-889F-4F6CCDDC9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6853" y="4007326"/>
            <a:ext cx="2026225" cy="79385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04654C4-39CE-B54E-9222-01662E3D4EC1}"/>
              </a:ext>
            </a:extLst>
          </p:cNvPr>
          <p:cNvSpPr txBox="1"/>
          <p:nvPr/>
        </p:nvSpPr>
        <p:spPr>
          <a:xfrm>
            <a:off x="2731048" y="3955509"/>
            <a:ext cx="400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The transmission matrix for the n-</a:t>
            </a:r>
            <a:r>
              <a:rPr lang="en-GB" sz="1400" dirty="0" err="1">
                <a:latin typeface="Helvetica" pitchFamily="2" charset="0"/>
              </a:rPr>
              <a:t>th</a:t>
            </a:r>
            <a:r>
              <a:rPr lang="en-GB" sz="1400" dirty="0">
                <a:latin typeface="Helvetica" pitchFamily="2" charset="0"/>
              </a:rPr>
              <a:t> waveguide half-segment: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3C94224-289B-5045-8229-3B0AEB5BE6EE}"/>
              </a:ext>
            </a:extLst>
          </p:cNvPr>
          <p:cNvSpPr txBox="1"/>
          <p:nvPr/>
        </p:nvSpPr>
        <p:spPr>
          <a:xfrm>
            <a:off x="7398239" y="4801183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Helvetica" pitchFamily="2" charset="0"/>
              </a:rPr>
              <a:t>Radiation correction of the </a:t>
            </a:r>
            <a:r>
              <a:rPr lang="en-GB" sz="1400" i="1">
                <a:latin typeface="Helvetica" pitchFamily="2" charset="0"/>
              </a:rPr>
              <a:t>n</a:t>
            </a:r>
            <a:r>
              <a:rPr lang="en-GB" sz="1400">
                <a:latin typeface="Helvetica" pitchFamily="2" charset="0"/>
              </a:rPr>
              <a:t>-th waveguide segment due to cross-section changes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932F27-F075-C247-AA4F-8328BBFBFA12}"/>
              </a:ext>
            </a:extLst>
          </p:cNvPr>
          <p:cNvSpPr txBox="1"/>
          <p:nvPr/>
        </p:nvSpPr>
        <p:spPr>
          <a:xfrm>
            <a:off x="2658791" y="2348235"/>
            <a:ext cx="4004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Where </a:t>
            </a:r>
            <a:r>
              <a:rPr lang="en-GB" sz="1400" b="1" dirty="0">
                <a:latin typeface="Helvetica" pitchFamily="2" charset="0"/>
              </a:rPr>
              <a:t>T </a:t>
            </a:r>
            <a:r>
              <a:rPr lang="en-GB" sz="1400" dirty="0">
                <a:latin typeface="Helvetica" pitchFamily="2" charset="0"/>
              </a:rPr>
              <a:t>is given by the product of the transfer matrices of the </a:t>
            </a:r>
            <a:r>
              <a:rPr lang="en-GB" sz="1400" i="1" dirty="0">
                <a:latin typeface="Helvetica" pitchFamily="2" charset="0"/>
              </a:rPr>
              <a:t>N </a:t>
            </a:r>
            <a:r>
              <a:rPr lang="en-GB" sz="1400" dirty="0">
                <a:latin typeface="Helvetica" pitchFamily="2" charset="0"/>
              </a:rPr>
              <a:t>different cross-section waveguides loaded by HRs: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72EA361-DB7A-8542-9BA6-5C01BCF0618B}"/>
              </a:ext>
            </a:extLst>
          </p:cNvPr>
          <p:cNvSpPr txBox="1"/>
          <p:nvPr/>
        </p:nvSpPr>
        <p:spPr>
          <a:xfrm>
            <a:off x="7398239" y="3801620"/>
            <a:ext cx="2722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Resonators transfer matrix: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0BA245-8532-1E49-A813-2FA6B1FD6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94" b="194"/>
          <a:stretch/>
        </p:blipFill>
        <p:spPr>
          <a:xfrm>
            <a:off x="7515365" y="1240672"/>
            <a:ext cx="3891174" cy="234337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02BB52-823E-154C-94F2-31EDCB690414}"/>
              </a:ext>
            </a:extLst>
          </p:cNvPr>
          <p:cNvSpPr/>
          <p:nvPr/>
        </p:nvSpPr>
        <p:spPr>
          <a:xfrm>
            <a:off x="7528560" y="1934590"/>
            <a:ext cx="547035" cy="1628430"/>
          </a:xfrm>
          <a:prstGeom prst="rect">
            <a:avLst/>
          </a:prstGeom>
          <a:solidFill>
            <a:srgbClr val="0070C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25B77A-057F-4147-B3D0-1B2C81269D5B}"/>
              </a:ext>
            </a:extLst>
          </p:cNvPr>
          <p:cNvSpPr/>
          <p:nvPr/>
        </p:nvSpPr>
        <p:spPr>
          <a:xfrm>
            <a:off x="8076322" y="2177934"/>
            <a:ext cx="547035" cy="1385085"/>
          </a:xfrm>
          <a:prstGeom prst="rect">
            <a:avLst/>
          </a:prstGeom>
          <a:solidFill>
            <a:srgbClr val="0070C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F8115C9-A67F-9F41-9343-72749C3EEDB1}"/>
              </a:ext>
            </a:extLst>
          </p:cNvPr>
          <p:cNvSpPr/>
          <p:nvPr/>
        </p:nvSpPr>
        <p:spPr>
          <a:xfrm>
            <a:off x="8627163" y="2424602"/>
            <a:ext cx="547035" cy="1138417"/>
          </a:xfrm>
          <a:prstGeom prst="rect">
            <a:avLst/>
          </a:prstGeom>
          <a:solidFill>
            <a:srgbClr val="0070C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A952AD7-969B-864F-9B67-1D47B9063ADA}"/>
              </a:ext>
            </a:extLst>
          </p:cNvPr>
          <p:cNvSpPr/>
          <p:nvPr/>
        </p:nvSpPr>
        <p:spPr>
          <a:xfrm>
            <a:off x="9186459" y="2665852"/>
            <a:ext cx="547035" cy="897167"/>
          </a:xfrm>
          <a:prstGeom prst="rect">
            <a:avLst/>
          </a:prstGeom>
          <a:solidFill>
            <a:srgbClr val="0070C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999F43D-C7AA-8E4D-AB6E-EFA06D121450}"/>
              </a:ext>
            </a:extLst>
          </p:cNvPr>
          <p:cNvSpPr/>
          <p:nvPr/>
        </p:nvSpPr>
        <p:spPr>
          <a:xfrm>
            <a:off x="9736777" y="2915004"/>
            <a:ext cx="547035" cy="648015"/>
          </a:xfrm>
          <a:prstGeom prst="rect">
            <a:avLst/>
          </a:prstGeom>
          <a:solidFill>
            <a:srgbClr val="0070C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062B3FB-72B7-5F44-8A32-FFE9341DA7F8}"/>
              </a:ext>
            </a:extLst>
          </p:cNvPr>
          <p:cNvSpPr/>
          <p:nvPr/>
        </p:nvSpPr>
        <p:spPr>
          <a:xfrm>
            <a:off x="10283812" y="3168352"/>
            <a:ext cx="547035" cy="394667"/>
          </a:xfrm>
          <a:prstGeom prst="rect">
            <a:avLst/>
          </a:prstGeom>
          <a:solidFill>
            <a:srgbClr val="0070C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350CC0D-0DAA-754E-BE9B-289B9B0BC799}"/>
              </a:ext>
            </a:extLst>
          </p:cNvPr>
          <p:cNvSpPr/>
          <p:nvPr/>
        </p:nvSpPr>
        <p:spPr>
          <a:xfrm>
            <a:off x="10845175" y="3519900"/>
            <a:ext cx="547035" cy="45719"/>
          </a:xfrm>
          <a:prstGeom prst="rect">
            <a:avLst/>
          </a:prstGeom>
          <a:solidFill>
            <a:srgbClr val="0070C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906E4DD-1A12-354D-B6A6-D565D26B1C99}"/>
              </a:ext>
            </a:extLst>
          </p:cNvPr>
          <p:cNvSpPr/>
          <p:nvPr/>
        </p:nvSpPr>
        <p:spPr>
          <a:xfrm>
            <a:off x="2658791" y="3977556"/>
            <a:ext cx="4077044" cy="2140704"/>
          </a:xfrm>
          <a:prstGeom prst="rect">
            <a:avLst/>
          </a:prstGeom>
          <a:solidFill>
            <a:srgbClr val="0070C0">
              <a:alpha val="10322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0FC2D2-8EEE-BA40-9677-3932C986C6E7}"/>
              </a:ext>
            </a:extLst>
          </p:cNvPr>
          <p:cNvSpPr txBox="1"/>
          <p:nvPr/>
        </p:nvSpPr>
        <p:spPr>
          <a:xfrm>
            <a:off x="4932632" y="1044673"/>
            <a:ext cx="2198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 </a:t>
            </a:r>
            <a:r>
              <a:rPr lang="en-GB" sz="1000" dirty="0">
                <a:latin typeface="Helvetica" pitchFamily="2" charset="0"/>
              </a:rPr>
              <a:t>[Jiménez, Sci. Rep. 7 (2017)]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B5A93A46-3C9D-F44D-BB2B-0DC1C6C47CE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0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cell design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Theoretical model (TMM)</a:t>
            </a:r>
          </a:p>
          <a:p>
            <a:endParaRPr lang="en-GB" dirty="0"/>
          </a:p>
          <a:p>
            <a:endParaRPr lang="es-ES" dirty="0"/>
          </a:p>
          <a:p>
            <a:endParaRPr lang="es-ES" dirty="0"/>
          </a:p>
          <a:p>
            <a:endParaRPr lang="en-GB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266C2D15-3EF2-B54B-AD29-14D67CF3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791" y="1373435"/>
            <a:ext cx="3778825" cy="883446"/>
          </a:xfrm>
          <a:prstGeom prst="rect">
            <a:avLst/>
          </a:prstGeom>
        </p:spPr>
      </p:pic>
      <p:pic>
        <p:nvPicPr>
          <p:cNvPr id="10" name="Imagen 9" descr="Texto, Logotipo&#10;&#10;Descripción generada automáticamente">
            <a:extLst>
              <a:ext uri="{FF2B5EF4-FFF2-40B4-BE49-F238E27FC236}">
                <a16:creationId xmlns:a16="http://schemas.microsoft.com/office/drawing/2014/main" id="{CBE5FF31-77FE-6142-8842-A2FD9BE8F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048" y="3021471"/>
            <a:ext cx="4016281" cy="88344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AD202BBA-8D1D-F34C-866D-0D5541BB1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406" y="4535768"/>
            <a:ext cx="4400628" cy="1582492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BCB1A8ED-5BA5-8949-8F02-83CDB6014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915" y="5324403"/>
            <a:ext cx="1961294" cy="793857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68EF1BC9-0D4D-C242-889F-4F6CCDDC9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853" y="4007326"/>
            <a:ext cx="2026225" cy="79385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04654C4-39CE-B54E-9222-01662E3D4EC1}"/>
              </a:ext>
            </a:extLst>
          </p:cNvPr>
          <p:cNvSpPr txBox="1"/>
          <p:nvPr/>
        </p:nvSpPr>
        <p:spPr>
          <a:xfrm>
            <a:off x="2731048" y="3955509"/>
            <a:ext cx="400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The transmission matrix for the n-</a:t>
            </a:r>
            <a:r>
              <a:rPr lang="en-GB" sz="1400" dirty="0" err="1">
                <a:latin typeface="Helvetica" pitchFamily="2" charset="0"/>
              </a:rPr>
              <a:t>th</a:t>
            </a:r>
            <a:r>
              <a:rPr lang="en-GB" sz="1400" dirty="0">
                <a:latin typeface="Helvetica" pitchFamily="2" charset="0"/>
              </a:rPr>
              <a:t> waveguide half-segment: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3C94224-289B-5045-8229-3B0AEB5BE6EE}"/>
              </a:ext>
            </a:extLst>
          </p:cNvPr>
          <p:cNvSpPr txBox="1"/>
          <p:nvPr/>
        </p:nvSpPr>
        <p:spPr>
          <a:xfrm>
            <a:off x="7398239" y="4801183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latin typeface="Helvetica" pitchFamily="2" charset="0"/>
              </a:rPr>
              <a:t>Radiation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s-ES" sz="1400" dirty="0" err="1">
                <a:latin typeface="Helvetica" pitchFamily="2" charset="0"/>
              </a:rPr>
              <a:t>correction</a:t>
            </a:r>
            <a:r>
              <a:rPr lang="es-ES" sz="1400" dirty="0">
                <a:latin typeface="Helvetica" pitchFamily="2" charset="0"/>
              </a:rPr>
              <a:t> of </a:t>
            </a:r>
            <a:r>
              <a:rPr lang="es-ES" sz="1400" dirty="0" err="1">
                <a:latin typeface="Helvetica" pitchFamily="2" charset="0"/>
              </a:rPr>
              <a:t>the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s-ES" sz="1400" i="1" dirty="0">
                <a:latin typeface="Helvetica" pitchFamily="2" charset="0"/>
              </a:rPr>
              <a:t>n</a:t>
            </a:r>
            <a:r>
              <a:rPr lang="es-ES" sz="1400" dirty="0">
                <a:latin typeface="Helvetica" pitchFamily="2" charset="0"/>
              </a:rPr>
              <a:t>-</a:t>
            </a:r>
            <a:r>
              <a:rPr lang="es-ES" sz="1400" dirty="0" err="1">
                <a:latin typeface="Helvetica" pitchFamily="2" charset="0"/>
              </a:rPr>
              <a:t>th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s-ES" sz="1400" dirty="0" err="1">
                <a:latin typeface="Helvetica" pitchFamily="2" charset="0"/>
              </a:rPr>
              <a:t>waveguide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n-GB" sz="1400" dirty="0">
                <a:latin typeface="Helvetica" pitchFamily="2" charset="0"/>
              </a:rPr>
              <a:t>segment </a:t>
            </a:r>
            <a:r>
              <a:rPr lang="es-ES" sz="1400" dirty="0" err="1">
                <a:latin typeface="Helvetica" pitchFamily="2" charset="0"/>
              </a:rPr>
              <a:t>due</a:t>
            </a:r>
            <a:r>
              <a:rPr lang="es-ES" sz="1400" dirty="0">
                <a:latin typeface="Helvetica" pitchFamily="2" charset="0"/>
              </a:rPr>
              <a:t> to </a:t>
            </a:r>
            <a:r>
              <a:rPr lang="es-ES" sz="1400" dirty="0" err="1">
                <a:latin typeface="Helvetica" pitchFamily="2" charset="0"/>
              </a:rPr>
              <a:t>cross-section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s-ES" sz="1400" dirty="0" err="1">
                <a:latin typeface="Helvetica" pitchFamily="2" charset="0"/>
              </a:rPr>
              <a:t>changes</a:t>
            </a:r>
            <a:endParaRPr lang="es-ES" sz="1400" dirty="0">
              <a:latin typeface="Helvetica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932F27-F075-C247-AA4F-8328BBFBFA12}"/>
              </a:ext>
            </a:extLst>
          </p:cNvPr>
          <p:cNvSpPr txBox="1"/>
          <p:nvPr/>
        </p:nvSpPr>
        <p:spPr>
          <a:xfrm>
            <a:off x="2658791" y="2348235"/>
            <a:ext cx="4004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Where </a:t>
            </a:r>
            <a:r>
              <a:rPr lang="en-GB" sz="1400" b="1" dirty="0">
                <a:latin typeface="Helvetica" pitchFamily="2" charset="0"/>
              </a:rPr>
              <a:t>T </a:t>
            </a:r>
            <a:r>
              <a:rPr lang="en-GB" sz="1400" dirty="0">
                <a:latin typeface="Helvetica" pitchFamily="2" charset="0"/>
              </a:rPr>
              <a:t>is given by the product of the transfer matrices of the </a:t>
            </a:r>
            <a:r>
              <a:rPr lang="en-GB" sz="1400" i="1" dirty="0">
                <a:latin typeface="Helvetica" pitchFamily="2" charset="0"/>
              </a:rPr>
              <a:t>N </a:t>
            </a:r>
            <a:r>
              <a:rPr lang="en-GB" sz="1400" dirty="0">
                <a:latin typeface="Helvetica" pitchFamily="2" charset="0"/>
              </a:rPr>
              <a:t>different cross-section waveguides loaded by HRs: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72EA361-DB7A-8542-9BA6-5C01BCF0618B}"/>
              </a:ext>
            </a:extLst>
          </p:cNvPr>
          <p:cNvSpPr txBox="1"/>
          <p:nvPr/>
        </p:nvSpPr>
        <p:spPr>
          <a:xfrm>
            <a:off x="7398239" y="3801620"/>
            <a:ext cx="2722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Resonators transfer matrix: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0BA245-8532-1E49-A813-2FA6B1FD6A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94" b="194"/>
          <a:stretch/>
        </p:blipFill>
        <p:spPr>
          <a:xfrm>
            <a:off x="7515365" y="1240672"/>
            <a:ext cx="3891174" cy="234337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02BB52-823E-154C-94F2-31EDCB690414}"/>
              </a:ext>
            </a:extLst>
          </p:cNvPr>
          <p:cNvSpPr/>
          <p:nvPr/>
        </p:nvSpPr>
        <p:spPr>
          <a:xfrm>
            <a:off x="7528560" y="1934590"/>
            <a:ext cx="45719" cy="1628430"/>
          </a:xfrm>
          <a:prstGeom prst="rect">
            <a:avLst/>
          </a:prstGeom>
          <a:solidFill>
            <a:srgbClr val="C00000">
              <a:alpha val="29828"/>
            </a:srgbClr>
          </a:solidFill>
          <a:ln w="1270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25B77A-057F-4147-B3D0-1B2C81269D5B}"/>
              </a:ext>
            </a:extLst>
          </p:cNvPr>
          <p:cNvSpPr/>
          <p:nvPr/>
        </p:nvSpPr>
        <p:spPr>
          <a:xfrm>
            <a:off x="8076322" y="2177934"/>
            <a:ext cx="45719" cy="1385085"/>
          </a:xfrm>
          <a:prstGeom prst="rect">
            <a:avLst/>
          </a:prstGeom>
          <a:solidFill>
            <a:srgbClr val="C00000">
              <a:alpha val="29828"/>
            </a:srgbClr>
          </a:solidFill>
          <a:ln w="1270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F8115C9-A67F-9F41-9343-72749C3EEDB1}"/>
              </a:ext>
            </a:extLst>
          </p:cNvPr>
          <p:cNvSpPr/>
          <p:nvPr/>
        </p:nvSpPr>
        <p:spPr>
          <a:xfrm>
            <a:off x="8627163" y="2424602"/>
            <a:ext cx="45719" cy="1138417"/>
          </a:xfrm>
          <a:prstGeom prst="rect">
            <a:avLst/>
          </a:prstGeom>
          <a:solidFill>
            <a:srgbClr val="C00000">
              <a:alpha val="29828"/>
            </a:srgbClr>
          </a:solidFill>
          <a:ln w="1270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A952AD7-969B-864F-9B67-1D47B9063ADA}"/>
              </a:ext>
            </a:extLst>
          </p:cNvPr>
          <p:cNvSpPr/>
          <p:nvPr/>
        </p:nvSpPr>
        <p:spPr>
          <a:xfrm>
            <a:off x="9186459" y="2665852"/>
            <a:ext cx="45719" cy="897167"/>
          </a:xfrm>
          <a:prstGeom prst="rect">
            <a:avLst/>
          </a:prstGeom>
          <a:solidFill>
            <a:srgbClr val="C00000">
              <a:alpha val="29828"/>
            </a:srgbClr>
          </a:solidFill>
          <a:ln w="1270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999F43D-C7AA-8E4D-AB6E-EFA06D121450}"/>
              </a:ext>
            </a:extLst>
          </p:cNvPr>
          <p:cNvSpPr/>
          <p:nvPr/>
        </p:nvSpPr>
        <p:spPr>
          <a:xfrm>
            <a:off x="9736777" y="2915004"/>
            <a:ext cx="45719" cy="648015"/>
          </a:xfrm>
          <a:prstGeom prst="rect">
            <a:avLst/>
          </a:prstGeom>
          <a:solidFill>
            <a:srgbClr val="C00000">
              <a:alpha val="29828"/>
            </a:srgbClr>
          </a:solidFill>
          <a:ln w="1270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062B3FB-72B7-5F44-8A32-FFE9341DA7F8}"/>
              </a:ext>
            </a:extLst>
          </p:cNvPr>
          <p:cNvSpPr/>
          <p:nvPr/>
        </p:nvSpPr>
        <p:spPr>
          <a:xfrm>
            <a:off x="10283812" y="3168352"/>
            <a:ext cx="45719" cy="394667"/>
          </a:xfrm>
          <a:prstGeom prst="rect">
            <a:avLst/>
          </a:prstGeom>
          <a:solidFill>
            <a:srgbClr val="C00000">
              <a:alpha val="29828"/>
            </a:srgbClr>
          </a:solidFill>
          <a:ln w="1270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350CC0D-0DAA-754E-BE9B-289B9B0BC799}"/>
              </a:ext>
            </a:extLst>
          </p:cNvPr>
          <p:cNvSpPr/>
          <p:nvPr/>
        </p:nvSpPr>
        <p:spPr>
          <a:xfrm>
            <a:off x="10845176" y="3519900"/>
            <a:ext cx="45720" cy="45719"/>
          </a:xfrm>
          <a:prstGeom prst="rect">
            <a:avLst/>
          </a:prstGeom>
          <a:solidFill>
            <a:srgbClr val="C00000">
              <a:alpha val="29828"/>
            </a:srgbClr>
          </a:solidFill>
          <a:ln w="1270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906E4DD-1A12-354D-B6A6-D565D26B1C99}"/>
              </a:ext>
            </a:extLst>
          </p:cNvPr>
          <p:cNvSpPr/>
          <p:nvPr/>
        </p:nvSpPr>
        <p:spPr>
          <a:xfrm>
            <a:off x="7376853" y="4801766"/>
            <a:ext cx="3514043" cy="1316494"/>
          </a:xfrm>
          <a:prstGeom prst="rect">
            <a:avLst/>
          </a:prstGeom>
          <a:solidFill>
            <a:srgbClr val="C00000">
              <a:alpha val="10322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02DB503-3A9C-7E4D-9A7A-40DAB6DA847D}"/>
              </a:ext>
            </a:extLst>
          </p:cNvPr>
          <p:cNvSpPr/>
          <p:nvPr/>
        </p:nvSpPr>
        <p:spPr>
          <a:xfrm>
            <a:off x="11369351" y="3519900"/>
            <a:ext cx="45720" cy="45719"/>
          </a:xfrm>
          <a:prstGeom prst="rect">
            <a:avLst/>
          </a:prstGeom>
          <a:solidFill>
            <a:srgbClr val="C00000">
              <a:alpha val="29828"/>
            </a:srgbClr>
          </a:solidFill>
          <a:ln w="1270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4977B60-60DD-434A-A473-F7FE37F2A9D0}"/>
              </a:ext>
            </a:extLst>
          </p:cNvPr>
          <p:cNvSpPr txBox="1"/>
          <p:nvPr/>
        </p:nvSpPr>
        <p:spPr>
          <a:xfrm>
            <a:off x="4932632" y="1044673"/>
            <a:ext cx="2198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 </a:t>
            </a:r>
            <a:r>
              <a:rPr lang="en-GB" sz="1000" dirty="0">
                <a:latin typeface="Helvetica" pitchFamily="2" charset="0"/>
              </a:rPr>
              <a:t>[Jiménez, Sci. Rep. 7 (2017)]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8EB26F04-D645-2046-AA8F-A94C49AA4F9A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9580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2" animBg="1"/>
      <p:bldP spid="29" grpId="3" animBg="1"/>
      <p:bldP spid="30" grpId="0" animBg="1"/>
      <p:bldP spid="31" grpId="0" animBg="1"/>
      <p:bldP spid="3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cell design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Theoretical model (TMM)</a:t>
            </a:r>
          </a:p>
          <a:p>
            <a:endParaRPr lang="en-GB" dirty="0"/>
          </a:p>
          <a:p>
            <a:endParaRPr lang="es-ES" dirty="0"/>
          </a:p>
          <a:p>
            <a:endParaRPr lang="es-ES" dirty="0"/>
          </a:p>
          <a:p>
            <a:endParaRPr lang="en-GB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Perfect broadband sound absorber metamaterial for noise reduction in a rocket launch. Requena-Plens et al., 2021</a:t>
            </a:r>
            <a:endParaRPr lang="es-ES" dirty="0"/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266C2D15-3EF2-B54B-AD29-14D67CF3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791" y="1373435"/>
            <a:ext cx="3778825" cy="883446"/>
          </a:xfrm>
          <a:prstGeom prst="rect">
            <a:avLst/>
          </a:prstGeom>
        </p:spPr>
      </p:pic>
      <p:pic>
        <p:nvPicPr>
          <p:cNvPr id="10" name="Imagen 9" descr="Texto, Logotipo&#10;&#10;Descripción generada automáticamente">
            <a:extLst>
              <a:ext uri="{FF2B5EF4-FFF2-40B4-BE49-F238E27FC236}">
                <a16:creationId xmlns:a16="http://schemas.microsoft.com/office/drawing/2014/main" id="{CBE5FF31-77FE-6142-8842-A2FD9BE8F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048" y="3021471"/>
            <a:ext cx="4016281" cy="88344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AD202BBA-8D1D-F34C-866D-0D5541BB1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406" y="4535768"/>
            <a:ext cx="4400628" cy="1582492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BCB1A8ED-5BA5-8949-8F02-83CDB6014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915" y="5324403"/>
            <a:ext cx="1961294" cy="793857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68EF1BC9-0D4D-C242-889F-4F6CCDDC9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853" y="4007326"/>
            <a:ext cx="2026225" cy="79385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04654C4-39CE-B54E-9222-01662E3D4EC1}"/>
              </a:ext>
            </a:extLst>
          </p:cNvPr>
          <p:cNvSpPr txBox="1"/>
          <p:nvPr/>
        </p:nvSpPr>
        <p:spPr>
          <a:xfrm>
            <a:off x="2731048" y="3955509"/>
            <a:ext cx="400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The transmission matrix for the n-</a:t>
            </a:r>
            <a:r>
              <a:rPr lang="en-GB" sz="1400" dirty="0" err="1">
                <a:latin typeface="Helvetica" pitchFamily="2" charset="0"/>
              </a:rPr>
              <a:t>th</a:t>
            </a:r>
            <a:r>
              <a:rPr lang="en-GB" sz="1400" dirty="0">
                <a:latin typeface="Helvetica" pitchFamily="2" charset="0"/>
              </a:rPr>
              <a:t> waveguide half-segment: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3C94224-289B-5045-8229-3B0AEB5BE6EE}"/>
              </a:ext>
            </a:extLst>
          </p:cNvPr>
          <p:cNvSpPr txBox="1"/>
          <p:nvPr/>
        </p:nvSpPr>
        <p:spPr>
          <a:xfrm>
            <a:off x="7398239" y="4801183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latin typeface="Helvetica" pitchFamily="2" charset="0"/>
              </a:rPr>
              <a:t>Radiation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s-ES" sz="1400" dirty="0" err="1">
                <a:latin typeface="Helvetica" pitchFamily="2" charset="0"/>
              </a:rPr>
              <a:t>correction</a:t>
            </a:r>
            <a:r>
              <a:rPr lang="es-ES" sz="1400" dirty="0">
                <a:latin typeface="Helvetica" pitchFamily="2" charset="0"/>
              </a:rPr>
              <a:t> of </a:t>
            </a:r>
            <a:r>
              <a:rPr lang="es-ES" sz="1400" dirty="0" err="1">
                <a:latin typeface="Helvetica" pitchFamily="2" charset="0"/>
              </a:rPr>
              <a:t>the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s-ES" sz="1400" i="1" dirty="0">
                <a:latin typeface="Helvetica" pitchFamily="2" charset="0"/>
              </a:rPr>
              <a:t>n</a:t>
            </a:r>
            <a:r>
              <a:rPr lang="es-ES" sz="1400" dirty="0">
                <a:latin typeface="Helvetica" pitchFamily="2" charset="0"/>
              </a:rPr>
              <a:t>-</a:t>
            </a:r>
            <a:r>
              <a:rPr lang="es-ES" sz="1400" dirty="0" err="1">
                <a:latin typeface="Helvetica" pitchFamily="2" charset="0"/>
              </a:rPr>
              <a:t>th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s-ES" sz="1400" dirty="0" err="1">
                <a:latin typeface="Helvetica" pitchFamily="2" charset="0"/>
              </a:rPr>
              <a:t>waveguide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n-GB" sz="1400" dirty="0">
                <a:latin typeface="Helvetica" pitchFamily="2" charset="0"/>
              </a:rPr>
              <a:t>segment </a:t>
            </a:r>
            <a:r>
              <a:rPr lang="es-ES" sz="1400" dirty="0" err="1">
                <a:latin typeface="Helvetica" pitchFamily="2" charset="0"/>
              </a:rPr>
              <a:t>due</a:t>
            </a:r>
            <a:r>
              <a:rPr lang="es-ES" sz="1400" dirty="0">
                <a:latin typeface="Helvetica" pitchFamily="2" charset="0"/>
              </a:rPr>
              <a:t> to </a:t>
            </a:r>
            <a:r>
              <a:rPr lang="es-ES" sz="1400" dirty="0" err="1">
                <a:latin typeface="Helvetica" pitchFamily="2" charset="0"/>
              </a:rPr>
              <a:t>cross-section</a:t>
            </a:r>
            <a:r>
              <a:rPr lang="es-ES" sz="1400" dirty="0">
                <a:latin typeface="Helvetica" pitchFamily="2" charset="0"/>
              </a:rPr>
              <a:t> </a:t>
            </a:r>
            <a:r>
              <a:rPr lang="es-ES" sz="1400" dirty="0" err="1">
                <a:latin typeface="Helvetica" pitchFamily="2" charset="0"/>
              </a:rPr>
              <a:t>changes</a:t>
            </a:r>
            <a:endParaRPr lang="es-ES" sz="1400" dirty="0">
              <a:latin typeface="Helvetica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932F27-F075-C247-AA4F-8328BBFBFA12}"/>
              </a:ext>
            </a:extLst>
          </p:cNvPr>
          <p:cNvSpPr txBox="1"/>
          <p:nvPr/>
        </p:nvSpPr>
        <p:spPr>
          <a:xfrm>
            <a:off x="2658791" y="2348235"/>
            <a:ext cx="4004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Where </a:t>
            </a:r>
            <a:r>
              <a:rPr lang="en-GB" sz="1400" b="1" dirty="0">
                <a:latin typeface="Helvetica" pitchFamily="2" charset="0"/>
              </a:rPr>
              <a:t>T </a:t>
            </a:r>
            <a:r>
              <a:rPr lang="en-GB" sz="1400" dirty="0">
                <a:latin typeface="Helvetica" pitchFamily="2" charset="0"/>
              </a:rPr>
              <a:t>is given by the product of the transfer matrices of the </a:t>
            </a:r>
            <a:r>
              <a:rPr lang="en-GB" sz="1400" i="1" dirty="0">
                <a:latin typeface="Helvetica" pitchFamily="2" charset="0"/>
              </a:rPr>
              <a:t>N </a:t>
            </a:r>
            <a:r>
              <a:rPr lang="en-GB" sz="1400" dirty="0">
                <a:latin typeface="Helvetica" pitchFamily="2" charset="0"/>
              </a:rPr>
              <a:t>different cross-section waveguides loaded by HRs: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72EA361-DB7A-8542-9BA6-5C01BCF0618B}"/>
              </a:ext>
            </a:extLst>
          </p:cNvPr>
          <p:cNvSpPr txBox="1"/>
          <p:nvPr/>
        </p:nvSpPr>
        <p:spPr>
          <a:xfrm>
            <a:off x="7398239" y="3801620"/>
            <a:ext cx="2722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Helvetica" pitchFamily="2" charset="0"/>
              </a:rPr>
              <a:t>Resonators transfer matrix: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A0BA245-8532-1E49-A813-2FA6B1FD6AF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94" b="194"/>
          <a:stretch/>
        </p:blipFill>
        <p:spPr>
          <a:xfrm>
            <a:off x="7515365" y="1240672"/>
            <a:ext cx="3891174" cy="234337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02BB52-823E-154C-94F2-31EDCB690414}"/>
              </a:ext>
            </a:extLst>
          </p:cNvPr>
          <p:cNvSpPr/>
          <p:nvPr/>
        </p:nvSpPr>
        <p:spPr>
          <a:xfrm>
            <a:off x="7529287" y="1284149"/>
            <a:ext cx="547035" cy="650441"/>
          </a:xfrm>
          <a:prstGeom prst="rect">
            <a:avLst/>
          </a:prstGeom>
          <a:solidFill>
            <a:srgbClr val="00B05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25B77A-057F-4147-B3D0-1B2C81269D5B}"/>
              </a:ext>
            </a:extLst>
          </p:cNvPr>
          <p:cNvSpPr/>
          <p:nvPr/>
        </p:nvSpPr>
        <p:spPr>
          <a:xfrm>
            <a:off x="8076322" y="1284149"/>
            <a:ext cx="547035" cy="883697"/>
          </a:xfrm>
          <a:prstGeom prst="rect">
            <a:avLst/>
          </a:prstGeom>
          <a:solidFill>
            <a:srgbClr val="00B05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F8115C9-A67F-9F41-9343-72749C3EEDB1}"/>
              </a:ext>
            </a:extLst>
          </p:cNvPr>
          <p:cNvSpPr/>
          <p:nvPr/>
        </p:nvSpPr>
        <p:spPr>
          <a:xfrm>
            <a:off x="8637279" y="1273941"/>
            <a:ext cx="547035" cy="1138417"/>
          </a:xfrm>
          <a:prstGeom prst="rect">
            <a:avLst/>
          </a:prstGeom>
          <a:solidFill>
            <a:srgbClr val="00B05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A952AD7-969B-864F-9B67-1D47B9063ADA}"/>
              </a:ext>
            </a:extLst>
          </p:cNvPr>
          <p:cNvSpPr/>
          <p:nvPr/>
        </p:nvSpPr>
        <p:spPr>
          <a:xfrm>
            <a:off x="9184314" y="1273941"/>
            <a:ext cx="547035" cy="1381929"/>
          </a:xfrm>
          <a:prstGeom prst="rect">
            <a:avLst/>
          </a:prstGeom>
          <a:solidFill>
            <a:srgbClr val="00B05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999F43D-C7AA-8E4D-AB6E-EFA06D121450}"/>
              </a:ext>
            </a:extLst>
          </p:cNvPr>
          <p:cNvSpPr/>
          <p:nvPr/>
        </p:nvSpPr>
        <p:spPr>
          <a:xfrm>
            <a:off x="9731349" y="1273941"/>
            <a:ext cx="547035" cy="1641063"/>
          </a:xfrm>
          <a:prstGeom prst="rect">
            <a:avLst/>
          </a:prstGeom>
          <a:solidFill>
            <a:srgbClr val="00B05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062B3FB-72B7-5F44-8A32-FFE9341DA7F8}"/>
              </a:ext>
            </a:extLst>
          </p:cNvPr>
          <p:cNvSpPr/>
          <p:nvPr/>
        </p:nvSpPr>
        <p:spPr>
          <a:xfrm>
            <a:off x="10292306" y="1273941"/>
            <a:ext cx="547035" cy="1885362"/>
          </a:xfrm>
          <a:prstGeom prst="rect">
            <a:avLst/>
          </a:prstGeom>
          <a:solidFill>
            <a:srgbClr val="00B05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350CC0D-0DAA-754E-BE9B-289B9B0BC799}"/>
              </a:ext>
            </a:extLst>
          </p:cNvPr>
          <p:cNvSpPr/>
          <p:nvPr/>
        </p:nvSpPr>
        <p:spPr>
          <a:xfrm>
            <a:off x="10834204" y="1273941"/>
            <a:ext cx="547035" cy="2244958"/>
          </a:xfrm>
          <a:prstGeom prst="rect">
            <a:avLst/>
          </a:prstGeom>
          <a:solidFill>
            <a:srgbClr val="00B050">
              <a:alpha val="29828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906E4DD-1A12-354D-B6A6-D565D26B1C99}"/>
              </a:ext>
            </a:extLst>
          </p:cNvPr>
          <p:cNvSpPr/>
          <p:nvPr/>
        </p:nvSpPr>
        <p:spPr>
          <a:xfrm>
            <a:off x="7398239" y="3801620"/>
            <a:ext cx="2335255" cy="999563"/>
          </a:xfrm>
          <a:prstGeom prst="rect">
            <a:avLst/>
          </a:prstGeom>
          <a:solidFill>
            <a:srgbClr val="00B050">
              <a:alpha val="10322"/>
            </a:srgbClr>
          </a:solidFill>
          <a:ln w="19050">
            <a:solidFill>
              <a:schemeClr val="tx1">
                <a:alpha val="4981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99815CB-46D3-8748-BAAE-27863554D76E}"/>
              </a:ext>
            </a:extLst>
          </p:cNvPr>
          <p:cNvSpPr txBox="1"/>
          <p:nvPr/>
        </p:nvSpPr>
        <p:spPr>
          <a:xfrm>
            <a:off x="4932632" y="1044673"/>
            <a:ext cx="2198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 </a:t>
            </a:r>
            <a:r>
              <a:rPr lang="en-GB" sz="1000" dirty="0">
                <a:latin typeface="Helvetica" pitchFamily="2" charset="0"/>
              </a:rPr>
              <a:t>[Jiménez, Sci. Rep. 7 (2017)]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CAB5A66-0932-6E4E-99A1-1EC48D56B17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677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Porta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dic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dic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Indic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Indic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raporta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15568</TotalTime>
  <Words>1177</Words>
  <Application>Microsoft Macintosh PowerPoint</Application>
  <PresentationFormat>Panorámica</PresentationFormat>
  <Paragraphs>133</Paragraphs>
  <Slides>14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Helvetica Light</vt:lpstr>
      <vt:lpstr>Portada</vt:lpstr>
      <vt:lpstr>Indice 1</vt:lpstr>
      <vt:lpstr>1_Indice 1</vt:lpstr>
      <vt:lpstr>2_Indice 1</vt:lpstr>
      <vt:lpstr>3_Indice 1</vt:lpstr>
      <vt:lpstr>Contraportada</vt:lpstr>
      <vt:lpstr>PERFECT BROADBAND SOUND ABSORBER METAMATERIAL FOR NOISE REDUCTION IN A ROCKET LAUNCH </vt:lpstr>
      <vt:lpstr>Introduction</vt:lpstr>
      <vt:lpstr>Introduction</vt:lpstr>
      <vt:lpstr>Introduction</vt:lpstr>
      <vt:lpstr>Unit cell design</vt:lpstr>
      <vt:lpstr>Unit cell design</vt:lpstr>
      <vt:lpstr>Unit cell design</vt:lpstr>
      <vt:lpstr>Unit cell design</vt:lpstr>
      <vt:lpstr>Unit cell design</vt:lpstr>
      <vt:lpstr>Manufacture of prototypes</vt:lpstr>
      <vt:lpstr>Results</vt:lpstr>
      <vt:lpstr>Results</vt:lpstr>
      <vt:lpstr>Conclusions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MANUEL REQUENA PLENS</dc:creator>
  <cp:lastModifiedBy>JOSE MANUEL REQUENA PLENS</cp:lastModifiedBy>
  <cp:revision>253</cp:revision>
  <cp:lastPrinted>2021-10-11T10:41:12Z</cp:lastPrinted>
  <dcterms:created xsi:type="dcterms:W3CDTF">2018-10-12T13:11:51Z</dcterms:created>
  <dcterms:modified xsi:type="dcterms:W3CDTF">2021-11-19T18:49:33Z</dcterms:modified>
</cp:coreProperties>
</file>